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>
  <p:sldMasterIdLst>
    <p:sldMasterId id="2147485431" r:id="rId1"/>
    <p:sldMasterId id="2147485382" r:id="rId2"/>
  </p:sldMasterIdLst>
  <p:notesMasterIdLst>
    <p:notesMasterId r:id="rId71"/>
  </p:notesMasterIdLst>
  <p:handoutMasterIdLst>
    <p:handoutMasterId r:id="rId72"/>
  </p:handoutMasterIdLst>
  <p:sldIdLst>
    <p:sldId id="345" r:id="rId3"/>
    <p:sldId id="455" r:id="rId4"/>
    <p:sldId id="456" r:id="rId5"/>
    <p:sldId id="457" r:id="rId6"/>
    <p:sldId id="458" r:id="rId7"/>
    <p:sldId id="459" r:id="rId8"/>
    <p:sldId id="460" r:id="rId9"/>
    <p:sldId id="461" r:id="rId10"/>
    <p:sldId id="462" r:id="rId11"/>
    <p:sldId id="463" r:id="rId12"/>
    <p:sldId id="464" r:id="rId13"/>
    <p:sldId id="465" r:id="rId14"/>
    <p:sldId id="466" r:id="rId15"/>
    <p:sldId id="467" r:id="rId16"/>
    <p:sldId id="468" r:id="rId17"/>
    <p:sldId id="469" r:id="rId18"/>
    <p:sldId id="470" r:id="rId19"/>
    <p:sldId id="370" r:id="rId20"/>
    <p:sldId id="471" r:id="rId21"/>
    <p:sldId id="472" r:id="rId22"/>
    <p:sldId id="473" r:id="rId23"/>
    <p:sldId id="507" r:id="rId24"/>
    <p:sldId id="482" r:id="rId25"/>
    <p:sldId id="508" r:id="rId26"/>
    <p:sldId id="509" r:id="rId27"/>
    <p:sldId id="510" r:id="rId28"/>
    <p:sldId id="511" r:id="rId29"/>
    <p:sldId id="512" r:id="rId30"/>
    <p:sldId id="514" r:id="rId31"/>
    <p:sldId id="483" r:id="rId32"/>
    <p:sldId id="506" r:id="rId33"/>
    <p:sldId id="484" r:id="rId34"/>
    <p:sldId id="381" r:id="rId35"/>
    <p:sldId id="485" r:id="rId36"/>
    <p:sldId id="486" r:id="rId37"/>
    <p:sldId id="487" r:id="rId38"/>
    <p:sldId id="488" r:id="rId39"/>
    <p:sldId id="489" r:id="rId40"/>
    <p:sldId id="490" r:id="rId41"/>
    <p:sldId id="491" r:id="rId42"/>
    <p:sldId id="492" r:id="rId43"/>
    <p:sldId id="493" r:id="rId44"/>
    <p:sldId id="494" r:id="rId45"/>
    <p:sldId id="495" r:id="rId46"/>
    <p:sldId id="496" r:id="rId47"/>
    <p:sldId id="497" r:id="rId48"/>
    <p:sldId id="498" r:id="rId49"/>
    <p:sldId id="505" r:id="rId50"/>
    <p:sldId id="386" r:id="rId51"/>
    <p:sldId id="474" r:id="rId52"/>
    <p:sldId id="387" r:id="rId53"/>
    <p:sldId id="476" r:id="rId54"/>
    <p:sldId id="475" r:id="rId55"/>
    <p:sldId id="477" r:id="rId56"/>
    <p:sldId id="348" r:id="rId57"/>
    <p:sldId id="478" r:id="rId58"/>
    <p:sldId id="513" r:id="rId59"/>
    <p:sldId id="499" r:id="rId60"/>
    <p:sldId id="500" r:id="rId61"/>
    <p:sldId id="501" r:id="rId62"/>
    <p:sldId id="502" r:id="rId63"/>
    <p:sldId id="503" r:id="rId64"/>
    <p:sldId id="504" r:id="rId65"/>
    <p:sldId id="515" r:id="rId66"/>
    <p:sldId id="479" r:id="rId67"/>
    <p:sldId id="480" r:id="rId68"/>
    <p:sldId id="481" r:id="rId69"/>
    <p:sldId id="516" r:id="rId70"/>
  </p:sldIdLst>
  <p:sldSz cx="10080625" cy="7559675"/>
  <p:notesSz cx="6794500" cy="9906000"/>
  <p:embeddedFontLst>
    <p:embeddedFont>
      <p:font typeface="ＭＳ Ｐゴシック" panose="020B0600070205080204" pitchFamily="34" charset="-128"/>
      <p:regular r:id="rId73"/>
    </p:embeddedFont>
    <p:embeddedFont>
      <p:font typeface="Calibri" panose="020F0502020204030204" pitchFamily="34" charset="0"/>
      <p:regular r:id="rId74"/>
      <p:bold r:id="rId75"/>
      <p:italic r:id="rId76"/>
      <p:boldItalic r:id="rId77"/>
    </p:embeddedFont>
    <p:embeddedFont>
      <p:font typeface="Cascadia Code" panose="020B0609020000020004" pitchFamily="49" charset="0"/>
      <p:regular r:id="rId78"/>
      <p:bold r:id="rId79"/>
      <p:italic r:id="rId80"/>
      <p:boldItalic r:id="rId81"/>
    </p:embeddedFont>
    <p:embeddedFont>
      <p:font typeface="Consolas" panose="020B0609020204030204" pitchFamily="49" charset="0"/>
      <p:regular r:id="rId82"/>
      <p:bold r:id="rId83"/>
      <p:italic r:id="rId84"/>
      <p:boldItalic r:id="rId85"/>
    </p:embeddedFont>
    <p:embeddedFont>
      <p:font typeface="Deutsche Bank Text" panose="020B0604020202020204" charset="0"/>
      <p:regular r:id="rId86"/>
      <p:italic r:id="rId87"/>
    </p:embeddedFont>
    <p:embeddedFont>
      <p:font typeface="Garamond" panose="02020404030301010803" pitchFamily="18" charset="0"/>
      <p:regular r:id="rId88"/>
      <p:bold r:id="rId89"/>
      <p:italic r:id="rId90"/>
    </p:embeddedFont>
    <p:embeddedFont>
      <p:font typeface="Lucida Console" panose="020B0609040504020204" pitchFamily="49" charset="0"/>
      <p:regular r:id="rId91"/>
    </p:embeddedFont>
  </p:embeddedFontLst>
  <p:defaultTextStyle>
    <a:defPPr>
      <a:defRPr lang="de-DE"/>
    </a:defPPr>
    <a:lvl1pPr algn="l" defTabSz="1007967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503190" indent="-46034" algn="l" defTabSz="1007967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1007967" indent="-93654" algn="l" defTabSz="1007967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512745" indent="-141274" algn="l" defTabSz="1007967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2017521" indent="-188896" algn="l" defTabSz="1007967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783" algn="l" defTabSz="914313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2939" algn="l" defTabSz="914313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096" algn="l" defTabSz="914313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252" algn="l" defTabSz="914313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592E9A82-DC5E-4DC9-B685-7F2F340D0D42}">
          <p14:sldIdLst>
            <p14:sldId id="345"/>
          </p14:sldIdLst>
        </p14:section>
        <p14:section name="MODULE 5" id="{F391C4F4-7910-4FE9-BDD9-BBCDAD3E3677}">
          <p14:sldIdLst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370"/>
            <p14:sldId id="471"/>
            <p14:sldId id="472"/>
            <p14:sldId id="473"/>
            <p14:sldId id="507"/>
            <p14:sldId id="482"/>
            <p14:sldId id="508"/>
            <p14:sldId id="509"/>
            <p14:sldId id="510"/>
            <p14:sldId id="511"/>
            <p14:sldId id="512"/>
            <p14:sldId id="514"/>
            <p14:sldId id="483"/>
            <p14:sldId id="506"/>
            <p14:sldId id="484"/>
          </p14:sldIdLst>
        </p14:section>
        <p14:section name="MODULE 6" id="{9289391C-70B2-47B5-841A-D7AFD592B70E}">
          <p14:sldIdLst>
            <p14:sldId id="381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505"/>
            <p14:sldId id="386"/>
            <p14:sldId id="474"/>
            <p14:sldId id="387"/>
            <p14:sldId id="476"/>
            <p14:sldId id="475"/>
            <p14:sldId id="477"/>
            <p14:sldId id="348"/>
            <p14:sldId id="478"/>
            <p14:sldId id="513"/>
            <p14:sldId id="499"/>
            <p14:sldId id="500"/>
            <p14:sldId id="501"/>
            <p14:sldId id="502"/>
            <p14:sldId id="503"/>
            <p14:sldId id="504"/>
          </p14:sldIdLst>
        </p14:section>
        <p14:section name="LABS" id="{C6CD5AB8-B365-4557-8C6E-A965A4E3A8FF}">
          <p14:sldIdLst>
            <p14:sldId id="515"/>
            <p14:sldId id="479"/>
            <p14:sldId id="480"/>
            <p14:sldId id="481"/>
            <p14:sldId id="51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256D"/>
    <a:srgbClr val="18246A"/>
    <a:srgbClr val="1B1D5F"/>
    <a:srgbClr val="202272"/>
    <a:srgbClr val="23257B"/>
    <a:srgbClr val="671E75"/>
    <a:srgbClr val="E1F5FA"/>
    <a:srgbClr val="CCEDF9"/>
    <a:srgbClr val="1E2A78"/>
    <a:srgbClr val="121D6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4F800F-F9C6-34E4-DCB6-B0DB4C75A009}" v="13" dt="2025-07-07T17:33:05.361"/>
    <p1510:client id="{C857A7E6-080F-4092-2F36-550BE6BBDDFC}" v="5" dt="2025-07-07T17:48:18.4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489" autoAdjust="0"/>
    <p:restoredTop sz="96339" autoAdjust="0"/>
  </p:normalViewPr>
  <p:slideViewPr>
    <p:cSldViewPr snapToGrid="0" snapToObjects="1" showGuides="1">
      <p:cViewPr varScale="1">
        <p:scale>
          <a:sx n="60" d="100"/>
          <a:sy n="60" d="100"/>
        </p:scale>
        <p:origin x="868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115" d="100"/>
          <a:sy n="115" d="100"/>
        </p:scale>
        <p:origin x="5491" y="58"/>
      </p:cViewPr>
      <p:guideLst>
        <p:guide orient="horz" pos="3120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12.fntdata"/><Relationship Id="rId89" Type="http://schemas.openxmlformats.org/officeDocument/2006/relationships/font" Target="fonts/font17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3.xml"/><Relationship Id="rId90" Type="http://schemas.openxmlformats.org/officeDocument/2006/relationships/font" Target="fonts/font18.fntdata"/><Relationship Id="rId95" Type="http://schemas.openxmlformats.org/officeDocument/2006/relationships/tableStyles" Target="tableStyle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font" Target="fonts/font8.fntdata"/><Relationship Id="rId85" Type="http://schemas.openxmlformats.org/officeDocument/2006/relationships/font" Target="fonts/font1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font" Target="fonts/font3.fntdata"/><Relationship Id="rId83" Type="http://schemas.openxmlformats.org/officeDocument/2006/relationships/font" Target="fonts/font11.fntdata"/><Relationship Id="rId88" Type="http://schemas.openxmlformats.org/officeDocument/2006/relationships/font" Target="fonts/font16.fntdata"/><Relationship Id="rId91" Type="http://schemas.openxmlformats.org/officeDocument/2006/relationships/font" Target="fonts/font19.fntdata"/><Relationship Id="rId9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font" Target="fonts/font14.fntdata"/><Relationship Id="rId9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4.fntdata"/><Relationship Id="rId97" Type="http://schemas.microsoft.com/office/2015/10/relationships/revisionInfo" Target="revisionInfo.xml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15.fntdata"/><Relationship Id="rId61" Type="http://schemas.openxmlformats.org/officeDocument/2006/relationships/slide" Target="slides/slide59.xml"/><Relationship Id="rId82" Type="http://schemas.openxmlformats.org/officeDocument/2006/relationships/font" Target="fonts/font10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font" Target="fonts/font5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handoutMaster" Target="handoutMasters/handoutMaster1.xml"/><Relationship Id="rId9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.sidcloud" userId="S::s.sidcloud_hotmail.com#ext#@skillsoft.onmicrosoft.com::51588e84-ca86-4ccb-847d-09a86edce369" providerId="AD" clId="Web-{3C4F800F-F9C6-34E4-DCB6-B0DB4C75A009}"/>
    <pc:docChg chg="addSld modSld modSection">
      <pc:chgData name="s.sidcloud" userId="S::s.sidcloud_hotmail.com#ext#@skillsoft.onmicrosoft.com::51588e84-ca86-4ccb-847d-09a86edce369" providerId="AD" clId="Web-{3C4F800F-F9C6-34E4-DCB6-B0DB4C75A009}" dt="2025-07-07T17:33:05.361" v="12" actId="20577"/>
      <pc:docMkLst>
        <pc:docMk/>
      </pc:docMkLst>
      <pc:sldChg chg="addSp delSp modSp add replId">
        <pc:chgData name="s.sidcloud" userId="S::s.sidcloud_hotmail.com#ext#@skillsoft.onmicrosoft.com::51588e84-ca86-4ccb-847d-09a86edce369" providerId="AD" clId="Web-{3C4F800F-F9C6-34E4-DCB6-B0DB4C75A009}" dt="2025-07-07T17:33:05.361" v="12" actId="20577"/>
        <pc:sldMkLst>
          <pc:docMk/>
          <pc:sldMk cId="1429688705" sldId="516"/>
        </pc:sldMkLst>
        <pc:spChg chg="mod">
          <ac:chgData name="s.sidcloud" userId="S::s.sidcloud_hotmail.com#ext#@skillsoft.onmicrosoft.com::51588e84-ca86-4ccb-847d-09a86edce369" providerId="AD" clId="Web-{3C4F800F-F9C6-34E4-DCB6-B0DB4C75A009}" dt="2025-07-07T17:33:05.361" v="12" actId="20577"/>
          <ac:spMkLst>
            <pc:docMk/>
            <pc:sldMk cId="1429688705" sldId="516"/>
            <ac:spMk id="2" creationId="{ACB6F84D-DF8D-0EE9-FFFF-7E419E88D77C}"/>
          </ac:spMkLst>
        </pc:spChg>
        <pc:spChg chg="del">
          <ac:chgData name="s.sidcloud" userId="S::s.sidcloud_hotmail.com#ext#@skillsoft.onmicrosoft.com::51588e84-ca86-4ccb-847d-09a86edce369" providerId="AD" clId="Web-{3C4F800F-F9C6-34E4-DCB6-B0DB4C75A009}" dt="2025-07-07T17:32:44.109" v="1"/>
          <ac:spMkLst>
            <pc:docMk/>
            <pc:sldMk cId="1429688705" sldId="516"/>
            <ac:spMk id="4" creationId="{68425154-62C5-9C02-5E63-54F73A0105D5}"/>
          </ac:spMkLst>
        </pc:spChg>
        <pc:spChg chg="add mod">
          <ac:chgData name="s.sidcloud" userId="S::s.sidcloud_hotmail.com#ext#@skillsoft.onmicrosoft.com::51588e84-ca86-4ccb-847d-09a86edce369" providerId="AD" clId="Web-{3C4F800F-F9C6-34E4-DCB6-B0DB4C75A009}" dt="2025-07-07T17:32:44.109" v="1"/>
          <ac:spMkLst>
            <pc:docMk/>
            <pc:sldMk cId="1429688705" sldId="516"/>
            <ac:spMk id="6" creationId="{1BC36253-C300-BDBB-D93E-81248E7CF498}"/>
          </ac:spMkLst>
        </pc:spChg>
      </pc:sldChg>
    </pc:docChg>
  </pc:docChgLst>
  <pc:docChgLst>
    <pc:chgData name="s.sidcloud" userId="S::s.sidcloud_hotmail.com#ext#@skillsoft.onmicrosoft.com::51588e84-ca86-4ccb-847d-09a86edce369" providerId="AD" clId="Web-{C857A7E6-080F-4092-2F36-550BE6BBDDFC}"/>
    <pc:docChg chg="modSld">
      <pc:chgData name="s.sidcloud" userId="S::s.sidcloud_hotmail.com#ext#@skillsoft.onmicrosoft.com::51588e84-ca86-4ccb-847d-09a86edce369" providerId="AD" clId="Web-{C857A7E6-080F-4092-2F36-550BE6BBDDFC}" dt="2025-07-07T17:48:17.757" v="3" actId="20577"/>
      <pc:docMkLst>
        <pc:docMk/>
      </pc:docMkLst>
      <pc:sldChg chg="modSp">
        <pc:chgData name="s.sidcloud" userId="S::s.sidcloud_hotmail.com#ext#@skillsoft.onmicrosoft.com::51588e84-ca86-4ccb-847d-09a86edce369" providerId="AD" clId="Web-{C857A7E6-080F-4092-2F36-550BE6BBDDFC}" dt="2025-07-07T17:48:17.757" v="3" actId="20577"/>
        <pc:sldMkLst>
          <pc:docMk/>
          <pc:sldMk cId="3578764335" sldId="480"/>
        </pc:sldMkLst>
        <pc:spChg chg="mod">
          <ac:chgData name="s.sidcloud" userId="S::s.sidcloud_hotmail.com#ext#@skillsoft.onmicrosoft.com::51588e84-ca86-4ccb-847d-09a86edce369" providerId="AD" clId="Web-{C857A7E6-080F-4092-2F36-550BE6BBDDFC}" dt="2025-07-07T17:48:17.757" v="3" actId="20577"/>
          <ac:spMkLst>
            <pc:docMk/>
            <pc:sldMk cId="3578764335" sldId="480"/>
            <ac:spMk id="2" creationId="{8CD5F35F-BC46-5E2E-7008-3E63C7D39BB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GB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9BAC376-ACF6-4037-8F33-4FBF19ACBAFA}" type="datetime1">
              <a:rPr lang="en-US">
                <a:latin typeface="Deutsche Bank Text" panose="020B0503020202030204" pitchFamily="34" charset="0"/>
                <a:cs typeface="Deutsche Bank Text" panose="020B0503020202030204" pitchFamily="34" charset="0"/>
              </a:rPr>
              <a:pPr>
                <a:defRPr/>
              </a:pPr>
              <a:t>7/15/2025</a:t>
            </a:fld>
            <a:endParaRPr lang="en-GB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09113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GB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100" y="9409113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9938E28-B09B-447E-BCAC-DE51036E3ED3}" type="slidenum">
              <a:rPr lang="en-GB">
                <a:latin typeface="Deutsche Bank Text" panose="020B0503020202030204" pitchFamily="34" charset="0"/>
                <a:cs typeface="Deutsche Bank Text" panose="020B0503020202030204" pitchFamily="34" charset="0"/>
              </a:rPr>
              <a:pPr>
                <a:defRPr/>
              </a:pPr>
              <a:t>‹#›</a:t>
            </a:fld>
            <a:endParaRPr lang="en-GB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1513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120" userDrawn="1">
          <p15:clr>
            <a:srgbClr val="F26B43"/>
          </p15:clr>
        </p15:guide>
        <p15:guide id="2" pos="214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Deutsche Bank Text" panose="020B0503020202030204" pitchFamily="34" charset="0"/>
                <a:ea typeface="+mn-ea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fld id="{43EBB1D3-38BD-4B0D-B98C-370541E46E48}" type="datetime1">
              <a:rPr lang="en-US" smtClean="0"/>
              <a:pPr>
                <a:defRPr/>
              </a:pPr>
              <a:t>7/15/2025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2950"/>
            <a:ext cx="4953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05350"/>
            <a:ext cx="5435600" cy="44577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09113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Deutsche Bank Text" panose="020B0503020202030204" pitchFamily="34" charset="0"/>
                <a:ea typeface="+mn-ea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100" y="9409113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58564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99" kern="1200">
        <a:solidFill>
          <a:schemeClr val="tx1"/>
        </a:solidFill>
        <a:latin typeface="Deutsche Bank Text" panose="020B0503020202030204" pitchFamily="34" charset="0"/>
        <a:ea typeface="ＭＳ Ｐゴシック" pitchFamily="-106" charset="-128"/>
        <a:cs typeface="ＭＳ Ｐゴシック" pitchFamily="-106" charset="-128"/>
      </a:defRPr>
    </a:lvl1pPr>
    <a:lvl2pPr marL="457156" algn="l" rtl="0" eaLnBrk="0" fontAlgn="base" hangingPunct="0">
      <a:spcBef>
        <a:spcPct val="30000"/>
      </a:spcBef>
      <a:spcAft>
        <a:spcPct val="0"/>
      </a:spcAft>
      <a:defRPr sz="1199" kern="1200">
        <a:solidFill>
          <a:schemeClr val="tx1"/>
        </a:solidFill>
        <a:latin typeface="Deutsche Bank Text" panose="020B0503020202030204" pitchFamily="34" charset="0"/>
        <a:ea typeface="ＭＳ Ｐゴシック" pitchFamily="-106" charset="-128"/>
        <a:cs typeface="+mn-cs"/>
      </a:defRPr>
    </a:lvl2pPr>
    <a:lvl3pPr marL="914313" algn="l" rtl="0" eaLnBrk="0" fontAlgn="base" hangingPunct="0">
      <a:spcBef>
        <a:spcPct val="30000"/>
      </a:spcBef>
      <a:spcAft>
        <a:spcPct val="0"/>
      </a:spcAft>
      <a:defRPr sz="1199" kern="1200">
        <a:solidFill>
          <a:schemeClr val="tx1"/>
        </a:solidFill>
        <a:latin typeface="Deutsche Bank Text" panose="020B0503020202030204" pitchFamily="34" charset="0"/>
        <a:ea typeface="ＭＳ Ｐゴシック" pitchFamily="-106" charset="-128"/>
        <a:cs typeface="+mn-cs"/>
      </a:defRPr>
    </a:lvl3pPr>
    <a:lvl4pPr marL="1371469" algn="l" rtl="0" eaLnBrk="0" fontAlgn="base" hangingPunct="0">
      <a:spcBef>
        <a:spcPct val="30000"/>
      </a:spcBef>
      <a:spcAft>
        <a:spcPct val="0"/>
      </a:spcAft>
      <a:defRPr sz="1199" kern="1200">
        <a:solidFill>
          <a:schemeClr val="tx1"/>
        </a:solidFill>
        <a:latin typeface="Deutsche Bank Text" panose="020B0503020202030204" pitchFamily="34" charset="0"/>
        <a:ea typeface="ＭＳ Ｐゴシック" pitchFamily="-106" charset="-128"/>
        <a:cs typeface="+mn-cs"/>
      </a:defRPr>
    </a:lvl4pPr>
    <a:lvl5pPr marL="1828627" algn="l" rtl="0" eaLnBrk="0" fontAlgn="base" hangingPunct="0">
      <a:spcBef>
        <a:spcPct val="30000"/>
      </a:spcBef>
      <a:spcAft>
        <a:spcPct val="0"/>
      </a:spcAft>
      <a:defRPr sz="1199" kern="1200">
        <a:solidFill>
          <a:schemeClr val="tx1"/>
        </a:solidFill>
        <a:latin typeface="Deutsche Bank Text" panose="020B0503020202030204" pitchFamily="34" charset="0"/>
        <a:ea typeface="ＭＳ Ｐゴシック" pitchFamily="-106" charset="-128"/>
        <a:cs typeface="+mn-cs"/>
      </a:defRPr>
    </a:lvl5pPr>
    <a:lvl6pPr marL="2285783" algn="l" defTabSz="91431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6pPr>
    <a:lvl7pPr marL="2742939" algn="l" defTabSz="91431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7pPr>
    <a:lvl8pPr marL="3200096" algn="l" defTabSz="91431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8pPr>
    <a:lvl9pPr marL="3657252" algn="l" defTabSz="91431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120" userDrawn="1">
          <p15:clr>
            <a:srgbClr val="F26B43"/>
          </p15:clr>
        </p15:guide>
        <p15:guide id="2" pos="214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5788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tif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Wasser, Riff, Blau, Natur enthält.&#10;&#10;Automatisch generierte Beschreibung">
            <a:extLst>
              <a:ext uri="{FF2B5EF4-FFF2-40B4-BE49-F238E27FC236}">
                <a16:creationId xmlns:a16="http://schemas.microsoft.com/office/drawing/2014/main" id="{464997F2-9B9D-6DD3-A108-26726DA028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0080625" cy="7564344"/>
          </a:xfrm>
          <a:prstGeom prst="rect">
            <a:avLst/>
          </a:prstGeom>
        </p:spPr>
      </p:pic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14" name="TextBox 19">
            <a:extLst>
              <a:ext uri="{FF2B5EF4-FFF2-40B4-BE49-F238E27FC236}">
                <a16:creationId xmlns:a16="http://schemas.microsoft.com/office/drawing/2014/main" id="{7D5582B9-A14B-4A21-8DF9-86F8C3E76015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32811098-3698-4FDF-AA92-9463B68235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F98DE-A1FB-4777-A6D7-53EE7B7D4A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398177C-F289-4DAD-8522-AE91DC3A48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32" name="Freeform 4">
            <a:extLst>
              <a:ext uri="{FF2B5EF4-FFF2-40B4-BE49-F238E27FC236}">
                <a16:creationId xmlns:a16="http://schemas.microsoft.com/office/drawing/2014/main" id="{4E53B689-C72C-7B6F-5A66-462B34CE322A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373360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ark blue a">
    <p:bg>
      <p:bgPr>
        <a:gradFill>
          <a:gsLst>
            <a:gs pos="0">
              <a:srgbClr val="16184E"/>
            </a:gs>
            <a:gs pos="60000">
              <a:srgbClr val="121D69"/>
            </a:gs>
            <a:gs pos="100000">
              <a:srgbClr val="1E2A78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60000"/>
            <a:ext cx="8191500" cy="5669437"/>
          </a:xfrm>
          <a:prstGeom prst="rect">
            <a:avLst/>
          </a:prstGeom>
          <a:gradFill flip="none" rotWithShape="1">
            <a:gsLst>
              <a:gs pos="0">
                <a:srgbClr val="1E2A78"/>
              </a:gs>
              <a:gs pos="0">
                <a:srgbClr val="16184E"/>
              </a:gs>
              <a:gs pos="50000">
                <a:srgbClr val="1E2A78">
                  <a:shade val="67500"/>
                  <a:satMod val="115000"/>
                </a:srgbClr>
              </a:gs>
              <a:gs pos="100000">
                <a:srgbClr val="1E2A78"/>
              </a:gs>
            </a:gsLst>
            <a:lin ang="16200000" scaled="1"/>
            <a:tileRect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platzhalter 28">
            <a:extLst>
              <a:ext uri="{FF2B5EF4-FFF2-40B4-BE49-F238E27FC236}">
                <a16:creationId xmlns:a16="http://schemas.microsoft.com/office/drawing/2014/main" id="{CA990533-1AB6-AD8B-9943-917D9C9EEF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87689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FB31D5BD-3B98-76B2-078C-549248A7D1C8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32534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ark blue 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;p7">
            <a:extLst>
              <a:ext uri="{FF2B5EF4-FFF2-40B4-BE49-F238E27FC236}">
                <a16:creationId xmlns:a16="http://schemas.microsoft.com/office/drawing/2014/main" id="{55C03535-6265-42EE-6675-8963596CE341}"/>
              </a:ext>
            </a:extLst>
          </p:cNvPr>
          <p:cNvSpPr/>
          <p:nvPr userDrawn="1"/>
        </p:nvSpPr>
        <p:spPr>
          <a:xfrm>
            <a:off x="2565312" y="1260000"/>
            <a:ext cx="4950000" cy="5669438"/>
          </a:xfrm>
          <a:prstGeom prst="rect">
            <a:avLst/>
          </a:prstGeom>
          <a:gradFill flip="none" rotWithShape="1">
            <a:gsLst>
              <a:gs pos="0">
                <a:srgbClr val="1E2A78"/>
              </a:gs>
              <a:gs pos="0">
                <a:srgbClr val="16184E">
                  <a:lumMod val="95209"/>
                  <a:lumOff val="4791"/>
                </a:srgbClr>
              </a:gs>
              <a:gs pos="40000">
                <a:srgbClr val="1E2A78">
                  <a:shade val="67500"/>
                  <a:satMod val="115000"/>
                </a:srgbClr>
              </a:gs>
              <a:gs pos="60000">
                <a:srgbClr val="1A2673"/>
              </a:gs>
              <a:gs pos="100000">
                <a:srgbClr val="1E2A78"/>
              </a:gs>
            </a:gsLst>
            <a:lin ang="16200000" scaled="1"/>
            <a:tileRect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AEAED333-BC93-BE22-8FA7-886AD2E4B79D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7515312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3" name="Textplatzhalter 28">
            <a:extLst>
              <a:ext uri="{FF2B5EF4-FFF2-40B4-BE49-F238E27FC236}">
                <a16:creationId xmlns:a16="http://schemas.microsoft.com/office/drawing/2014/main" id="{56FBFA31-3F45-A694-DBD4-683EA159F9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32695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2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</p:spTree>
    <p:extLst>
      <p:ext uri="{BB962C8B-B14F-4D97-AF65-F5344CB8AC3E}">
        <p14:creationId xmlns:p14="http://schemas.microsoft.com/office/powerpoint/2010/main" val="270095566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orient="horz" pos="1189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ark blue c">
    <p:bg>
      <p:bgPr>
        <a:solidFill>
          <a:srgbClr val="1E2A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;p7">
            <a:extLst>
              <a:ext uri="{FF2B5EF4-FFF2-40B4-BE49-F238E27FC236}">
                <a16:creationId xmlns:a16="http://schemas.microsoft.com/office/drawing/2014/main" id="{478F2925-04D1-4766-6CA4-84070AEF58B6}"/>
              </a:ext>
            </a:extLst>
          </p:cNvPr>
          <p:cNvSpPr/>
          <p:nvPr userDrawn="1"/>
        </p:nvSpPr>
        <p:spPr>
          <a:xfrm>
            <a:off x="2565312" y="1260000"/>
            <a:ext cx="4950000" cy="5669438"/>
          </a:xfrm>
          <a:prstGeom prst="rect">
            <a:avLst/>
          </a:prstGeom>
          <a:gradFill flip="none" rotWithShape="1">
            <a:gsLst>
              <a:gs pos="0">
                <a:srgbClr val="1E2A78"/>
              </a:gs>
              <a:gs pos="0">
                <a:srgbClr val="16184E">
                  <a:lumMod val="95209"/>
                  <a:lumOff val="4791"/>
                </a:srgbClr>
              </a:gs>
              <a:gs pos="50000">
                <a:srgbClr val="1E2A78">
                  <a:shade val="67500"/>
                  <a:satMod val="115000"/>
                </a:srgbClr>
              </a:gs>
              <a:gs pos="100000">
                <a:srgbClr val="19256D"/>
              </a:gs>
            </a:gsLst>
            <a:lin ang="5400000" scaled="0"/>
            <a:tileRect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C6AF6C9C-04FF-978A-3741-090781A38C6A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7515312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6" name="Textplatzhalter 28">
            <a:extLst>
              <a:ext uri="{FF2B5EF4-FFF2-40B4-BE49-F238E27FC236}">
                <a16:creationId xmlns:a16="http://schemas.microsoft.com/office/drawing/2014/main" id="{F593DE32-463B-A375-82E4-E92E9E1DFB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32695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2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</p:spTree>
    <p:extLst>
      <p:ext uri="{BB962C8B-B14F-4D97-AF65-F5344CB8AC3E}">
        <p14:creationId xmlns:p14="http://schemas.microsoft.com/office/powerpoint/2010/main" val="1046412339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orient="horz" pos="119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Motif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04967A62-4196-FA3E-C7FF-BA6A4C5E22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9" y="0"/>
            <a:ext cx="10079566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58888"/>
            <a:ext cx="8191500" cy="5670549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E4B23BD-18F2-B8DA-FE37-BBF44476DBC6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2" name="Textplatzhalter 28">
            <a:extLst>
              <a:ext uri="{FF2B5EF4-FFF2-40B4-BE49-F238E27FC236}">
                <a16:creationId xmlns:a16="http://schemas.microsoft.com/office/drawing/2014/main" id="{EAC9AE21-434F-1438-6D3A-A08CA2D65C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87689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</p:spTree>
    <p:extLst>
      <p:ext uri="{BB962C8B-B14F-4D97-AF65-F5344CB8AC3E}">
        <p14:creationId xmlns:p14="http://schemas.microsoft.com/office/powerpoint/2010/main" val="2583516740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Motif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Wasser, Riff, Natur enthält.&#10;&#10;Automatisch generierte Beschreibung">
            <a:extLst>
              <a:ext uri="{FF2B5EF4-FFF2-40B4-BE49-F238E27FC236}">
                <a16:creationId xmlns:a16="http://schemas.microsoft.com/office/drawing/2014/main" id="{CC74A649-1B9B-9D60-402E-CB85D5936E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72" t="-14" r="10948" b="-14"/>
          <a:stretch/>
        </p:blipFill>
        <p:spPr>
          <a:xfrm>
            <a:off x="0" y="0"/>
            <a:ext cx="10080625" cy="7562009"/>
          </a:xfrm>
          <a:prstGeom prst="rect">
            <a:avLst/>
          </a:prstGeom>
        </p:spPr>
      </p:pic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59999"/>
            <a:ext cx="8190000" cy="5688000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3600C894-A0AD-D797-CC6E-149B267BDC6D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2" name="Textplatzhalter 28">
            <a:extLst>
              <a:ext uri="{FF2B5EF4-FFF2-40B4-BE49-F238E27FC236}">
                <a16:creationId xmlns:a16="http://schemas.microsoft.com/office/drawing/2014/main" id="{C9A6FAA8-6173-1B70-5E4F-B24B88D741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87689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</p:spTree>
    <p:extLst>
      <p:ext uri="{BB962C8B-B14F-4D97-AF65-F5344CB8AC3E}">
        <p14:creationId xmlns:p14="http://schemas.microsoft.com/office/powerpoint/2010/main" val="1866107160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CAC88D1-244E-446D-8A03-B95B197796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4" y="1079500"/>
            <a:ext cx="9359900" cy="5761037"/>
          </a:xfrm>
        </p:spPr>
        <p:txBody>
          <a:bodyPr numCol="2" spcCol="273600"/>
          <a:lstStyle>
            <a:lvl1pPr marL="216000" indent="-21600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  <a:defRPr sz="1400"/>
            </a:lvl1pPr>
            <a:lvl2pPr marL="576000" indent="-360000">
              <a:lnSpc>
                <a:spcPct val="100000"/>
              </a:lnSpc>
              <a:buFont typeface="+mj-lt"/>
              <a:buNone/>
              <a:tabLst>
                <a:tab pos="10546550" algn="r"/>
              </a:tabLst>
              <a:defRPr sz="1400" u="none"/>
            </a:lvl2pPr>
          </a:lstStyle>
          <a:p>
            <a:pPr lvl="0"/>
            <a:r>
              <a:rPr lang="en-GB" noProof="0" dirty="0"/>
              <a:t>Chapter</a:t>
            </a:r>
          </a:p>
          <a:p>
            <a:pPr lvl="1"/>
            <a:r>
              <a:rPr lang="en-GB" noProof="0" dirty="0"/>
              <a:t>1.1	Subchapter	Page X</a:t>
            </a:r>
          </a:p>
        </p:txBody>
      </p:sp>
      <p:sp>
        <p:nvSpPr>
          <p:cNvPr id="17" name="Title Placeholder 4">
            <a:extLst>
              <a:ext uri="{FF2B5EF4-FFF2-40B4-BE49-F238E27FC236}">
                <a16:creationId xmlns:a16="http://schemas.microsoft.com/office/drawing/2014/main" id="{C70868BA-483D-9E53-E24E-BC0DE093C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C9C73B6-11EC-60C2-5251-6462E3AB86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4664768-DC91-1B83-94BF-C8CC53AB2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</p:spTree>
    <p:extLst>
      <p:ext uri="{BB962C8B-B14F-4D97-AF65-F5344CB8AC3E}">
        <p14:creationId xmlns:p14="http://schemas.microsoft.com/office/powerpoint/2010/main" val="361582186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75" userDrawn="1">
          <p15:clr>
            <a:srgbClr val="FBAE40"/>
          </p15:clr>
        </p15:guide>
        <p15:guide id="3" pos="3075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CAC88D1-244E-446D-8A03-B95B197796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3" y="1079500"/>
            <a:ext cx="9360262" cy="5761038"/>
          </a:xfrm>
        </p:spPr>
        <p:txBody>
          <a:bodyPr numCol="2" spcCol="273600"/>
          <a:lstStyle>
            <a:lvl1pPr marL="216000" indent="-21600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  <a:defRPr sz="1400"/>
            </a:lvl1pPr>
            <a:lvl2pPr marL="504000" indent="-288000">
              <a:lnSpc>
                <a:spcPct val="100000"/>
              </a:lnSpc>
              <a:buFont typeface="+mj-lt"/>
              <a:buNone/>
              <a:tabLst>
                <a:tab pos="10546550" algn="r"/>
              </a:tabLst>
              <a:defRPr sz="1200" u="none"/>
            </a:lvl2pPr>
          </a:lstStyle>
          <a:p>
            <a:pPr lvl="0"/>
            <a:r>
              <a:rPr lang="en-GB" noProof="0" dirty="0"/>
              <a:t>Chapter</a:t>
            </a:r>
          </a:p>
          <a:p>
            <a:pPr lvl="1"/>
            <a:r>
              <a:rPr lang="en-GB" noProof="0" dirty="0"/>
              <a:t>1.1	Subchapter	Page X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10B581B-D15B-1690-FF17-0D0EA4D306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B79B8D4-8EF0-E8CA-6A0C-FAB72A7D86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6CFFB68F-F1B5-90CF-82F4-264674EF5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671075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75" userDrawn="1">
          <p15:clr>
            <a:srgbClr val="FBAE40"/>
          </p15:clr>
        </p15:guide>
        <p15:guide id="3" pos="3075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CAC88D1-244E-446D-8A03-B95B197796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3" y="1079500"/>
            <a:ext cx="9349240" cy="5761038"/>
          </a:xfrm>
        </p:spPr>
        <p:txBody>
          <a:bodyPr numCol="2" spcCol="273600"/>
          <a:lstStyle>
            <a:lvl1pPr marL="216000" indent="-21600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  <a:defRPr sz="1200"/>
            </a:lvl1pPr>
            <a:lvl2pPr marL="504000" indent="-288000">
              <a:lnSpc>
                <a:spcPct val="100000"/>
              </a:lnSpc>
              <a:buFont typeface="+mj-lt"/>
              <a:buNone/>
              <a:tabLst>
                <a:tab pos="10546550" algn="r"/>
              </a:tabLst>
              <a:defRPr sz="1200" u="none"/>
            </a:lvl2pPr>
          </a:lstStyle>
          <a:p>
            <a:pPr lvl="0"/>
            <a:r>
              <a:rPr lang="en-GB" noProof="0" dirty="0"/>
              <a:t>Chapter</a:t>
            </a:r>
          </a:p>
          <a:p>
            <a:pPr lvl="1"/>
            <a:r>
              <a:rPr lang="en-GB" noProof="0" dirty="0"/>
              <a:t>1.1	Subchapter	Page X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0EA964F-0994-0B27-683C-C6406AED62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EBCA0C4-93B3-F2A8-64EE-C45A2459D7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161D97B7-C09D-F9A6-9C6B-2D428912D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787921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75" userDrawn="1">
          <p15:clr>
            <a:srgbClr val="FBAE40"/>
          </p15:clr>
        </p15:guide>
        <p15:guide id="3" pos="307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c 1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363" y="1079500"/>
            <a:ext cx="9360262" cy="57610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2BA9447-5469-7868-0768-22587B2288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4" name="Fußzeilenplatzhalter 2">
            <a:extLst>
              <a:ext uri="{FF2B5EF4-FFF2-40B4-BE49-F238E27FC236}">
                <a16:creationId xmlns:a16="http://schemas.microsoft.com/office/drawing/2014/main" id="{79060EB8-A355-7AC2-E7DC-98C64B9790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0A14A00F-7504-7615-9994-00AB28EEC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7258233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c 1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000" y="1079500"/>
            <a:ext cx="4590000" cy="57610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Inhaltsplatzhalter 13">
            <a:extLst>
              <a:ext uri="{FF2B5EF4-FFF2-40B4-BE49-F238E27FC236}">
                <a16:creationId xmlns:a16="http://schemas.microsoft.com/office/drawing/2014/main" id="{54D13192-5D33-EA9A-E52F-CF35A03711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30799" y="1079500"/>
            <a:ext cx="4590000" cy="57610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EDA07906-766E-FA30-D659-CCD02E47B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1" name="Fußzeilenplatzhalter 2">
            <a:extLst>
              <a:ext uri="{FF2B5EF4-FFF2-40B4-BE49-F238E27FC236}">
                <a16:creationId xmlns:a16="http://schemas.microsoft.com/office/drawing/2014/main" id="{2491EAF1-7AE9-2BDE-5F3B-7CE6126B15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6C3DB9B5-7834-62C1-86EA-CF3A323EC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4766738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32" userDrawn="1">
          <p15:clr>
            <a:srgbClr val="FBAE40"/>
          </p15:clr>
        </p15:guide>
        <p15:guide id="3" pos="311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tif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C414C1-79BB-3E09-27EA-B2307F3267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0080626" cy="7559676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1E62B1D4-C419-7A49-E014-929AD122DEBD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15602E41-261A-8705-530E-3EBF44476930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0DD96424-AFE7-260D-C4B3-384DBFD899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7A9C5DA-DE64-FAAC-715E-28E772C193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E8BECE73-C1D7-417F-49BA-4D8C528060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1B8C0B7F-0789-2E53-6002-52433EEFE410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41855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c 2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000" y="1079500"/>
            <a:ext cx="4590000" cy="278951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Inhaltsplatzhalter 13">
            <a:extLst>
              <a:ext uri="{FF2B5EF4-FFF2-40B4-BE49-F238E27FC236}">
                <a16:creationId xmlns:a16="http://schemas.microsoft.com/office/drawing/2014/main" id="{54D13192-5D33-EA9A-E52F-CF35A03711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28225" y="1079500"/>
            <a:ext cx="4590000" cy="278951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nhaltsplatzhalter 13">
            <a:extLst>
              <a:ext uri="{FF2B5EF4-FFF2-40B4-BE49-F238E27FC236}">
                <a16:creationId xmlns:a16="http://schemas.microsoft.com/office/drawing/2014/main" id="{84CC4C7D-7F5D-1ADB-A30E-CEAD08A0BFE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59999" y="4049712"/>
            <a:ext cx="4590000" cy="27908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Inhaltsplatzhalter 13">
            <a:extLst>
              <a:ext uri="{FF2B5EF4-FFF2-40B4-BE49-F238E27FC236}">
                <a16:creationId xmlns:a16="http://schemas.microsoft.com/office/drawing/2014/main" id="{5C26C813-FC2A-E649-F811-FFA8D670A8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30314" y="4049988"/>
            <a:ext cx="4590000" cy="27905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9C8189E2-FDC1-D1C8-3866-1309E6F96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3" name="Fußzeilenplatzhalter 2">
            <a:extLst>
              <a:ext uri="{FF2B5EF4-FFF2-40B4-BE49-F238E27FC236}">
                <a16:creationId xmlns:a16="http://schemas.microsoft.com/office/drawing/2014/main" id="{70C378B8-63A2-BE4A-159E-B0A8A62468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62DB47A4-C4E5-39BE-E3EF-DD81CF9A5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822893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32" userDrawn="1">
          <p15:clr>
            <a:srgbClr val="FBAE40"/>
          </p15:clr>
        </p15:guide>
        <p15:guide id="3" pos="3119" userDrawn="1">
          <p15:clr>
            <a:srgbClr val="FBAE40"/>
          </p15:clr>
        </p15:guide>
        <p15:guide id="4" orient="horz" pos="2551" userDrawn="1">
          <p15:clr>
            <a:srgbClr val="FBAE40"/>
          </p15:clr>
        </p15:guide>
        <p15:guide id="5" orient="horz" pos="2437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c 1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000" y="1080000"/>
            <a:ext cx="3006000" cy="576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nhaltsplatzhalter 13">
            <a:extLst>
              <a:ext uri="{FF2B5EF4-FFF2-40B4-BE49-F238E27FC236}">
                <a16:creationId xmlns:a16="http://schemas.microsoft.com/office/drawing/2014/main" id="{5CA372FA-9895-0C5F-1EC7-D1A032F9AA6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37131" y="1078386"/>
            <a:ext cx="3006000" cy="576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nhaltsplatzhalter 13">
            <a:extLst>
              <a:ext uri="{FF2B5EF4-FFF2-40B4-BE49-F238E27FC236}">
                <a16:creationId xmlns:a16="http://schemas.microsoft.com/office/drawing/2014/main" id="{883BB2EE-32A9-3A08-7709-8604193B1BD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14263" y="1080000"/>
            <a:ext cx="3006000" cy="576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3EFDFF10-F754-A5BC-0CA8-F75F4E9ED1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F72CC4D9-6245-CD06-3682-452D29B1C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2" name="Title Placeholder 4">
            <a:extLst>
              <a:ext uri="{FF2B5EF4-FFF2-40B4-BE49-F238E27FC236}">
                <a16:creationId xmlns:a16="http://schemas.microsoft.com/office/drawing/2014/main" id="{31AB71D7-74DF-7A43-DBC4-A12A71311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215490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4" pos="2121" userDrawn="1">
          <p15:clr>
            <a:srgbClr val="FBAE40"/>
          </p15:clr>
        </p15:guide>
        <p15:guide id="5" pos="2226" userDrawn="1">
          <p15:clr>
            <a:srgbClr val="FBAE40"/>
          </p15:clr>
        </p15:guide>
        <p15:guide id="6" pos="4123" userDrawn="1">
          <p15:clr>
            <a:srgbClr val="FBAE40"/>
          </p15:clr>
        </p15:guide>
        <p15:guide id="7" pos="423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3c 1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000" y="1080000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nhaltsplatzhalter 13">
            <a:extLst>
              <a:ext uri="{FF2B5EF4-FFF2-40B4-BE49-F238E27FC236}">
                <a16:creationId xmlns:a16="http://schemas.microsoft.com/office/drawing/2014/main" id="{5CA372FA-9895-0C5F-1EC7-D1A032F9AA6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31073" y="1079499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nhaltsplatzhalter 13">
            <a:extLst>
              <a:ext uri="{FF2B5EF4-FFF2-40B4-BE49-F238E27FC236}">
                <a16:creationId xmlns:a16="http://schemas.microsoft.com/office/drawing/2014/main" id="{883BB2EE-32A9-3A08-7709-8604193B1BD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14626" y="1078386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3EFDFF10-F754-A5BC-0CA8-F75F4E9ED1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F72CC4D9-6245-CD06-3682-452D29B1C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Inhaltsplatzhalter 13">
            <a:extLst>
              <a:ext uri="{FF2B5EF4-FFF2-40B4-BE49-F238E27FC236}">
                <a16:creationId xmlns:a16="http://schemas.microsoft.com/office/drawing/2014/main" id="{9608D225-0E2F-E0B6-6A7F-C7DF3B15DA4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0000" y="4060800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Inhaltsplatzhalter 13">
            <a:extLst>
              <a:ext uri="{FF2B5EF4-FFF2-40B4-BE49-F238E27FC236}">
                <a16:creationId xmlns:a16="http://schemas.microsoft.com/office/drawing/2014/main" id="{1C8002AC-05F5-F28D-DD1B-02671AB3EC1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527425" y="4060824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Inhaltsplatzhalter 13">
            <a:extLst>
              <a:ext uri="{FF2B5EF4-FFF2-40B4-BE49-F238E27FC236}">
                <a16:creationId xmlns:a16="http://schemas.microsoft.com/office/drawing/2014/main" id="{AEE5C3A9-4054-6082-55A3-74D64DADB54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714626" y="4059711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Title Placeholder 4">
            <a:extLst>
              <a:ext uri="{FF2B5EF4-FFF2-40B4-BE49-F238E27FC236}">
                <a16:creationId xmlns:a16="http://schemas.microsoft.com/office/drawing/2014/main" id="{FB050403-12BB-6064-5BD4-51CF64447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8819190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4" pos="2120" userDrawn="1">
          <p15:clr>
            <a:srgbClr val="FBAE40"/>
          </p15:clr>
        </p15:guide>
        <p15:guide id="5" pos="2222" userDrawn="1">
          <p15:clr>
            <a:srgbClr val="FBAE40"/>
          </p15:clr>
        </p15:guide>
        <p15:guide id="6" pos="4117" userDrawn="1">
          <p15:clr>
            <a:srgbClr val="FBAE40"/>
          </p15:clr>
        </p15:guide>
        <p15:guide id="7" pos="4229" userDrawn="1">
          <p15:clr>
            <a:srgbClr val="FBAE40"/>
          </p15:clr>
        </p15:guide>
        <p15:guide id="8" orient="horz" pos="2438" userDrawn="1">
          <p15:clr>
            <a:srgbClr val="FBAE40"/>
          </p15:clr>
        </p15:guide>
        <p15:guide id="9" orient="horz" pos="255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c 1p blue box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1413" y="1078435"/>
            <a:ext cx="4590000" cy="5761580"/>
          </a:xfrm>
          <a:solidFill>
            <a:srgbClr val="E5F6FC"/>
          </a:solidFill>
        </p:spPr>
        <p:txBody>
          <a:bodyPr lIns="108000" tIns="108000" rIns="108000" bIns="10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Inhaltsplatzhalter 13">
            <a:extLst>
              <a:ext uri="{FF2B5EF4-FFF2-40B4-BE49-F238E27FC236}">
                <a16:creationId xmlns:a16="http://schemas.microsoft.com/office/drawing/2014/main" id="{54D13192-5D33-EA9A-E52F-CF35A03711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30800" y="1079500"/>
            <a:ext cx="4589463" cy="5761580"/>
          </a:xfrm>
          <a:solidFill>
            <a:srgbClr val="E5F6FC"/>
          </a:solidFill>
        </p:spPr>
        <p:txBody>
          <a:bodyPr lIns="108000" tIns="108000" rIns="108000" bIns="10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D8BA2580-6B65-E671-85ED-1F289744E8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1987F3C0-EA5B-5806-DF31-E3F133AFDF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5A4172D5-1B4D-670C-33E7-2E2E1F305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4403096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32" userDrawn="1">
          <p15:clr>
            <a:srgbClr val="FBAE40"/>
          </p15:clr>
        </p15:guide>
        <p15:guide id="3" pos="3119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c 1p blue box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000" y="1481138"/>
            <a:ext cx="4590000" cy="5358862"/>
          </a:xfrm>
          <a:solidFill>
            <a:srgbClr val="E5F6FC"/>
          </a:solidFill>
        </p:spPr>
        <p:txBody>
          <a:bodyPr lIns="108000" tIns="108000" rIns="108000" bIns="10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Inhaltsplatzhalter 13">
            <a:extLst>
              <a:ext uri="{FF2B5EF4-FFF2-40B4-BE49-F238E27FC236}">
                <a16:creationId xmlns:a16="http://schemas.microsoft.com/office/drawing/2014/main" id="{54D13192-5D33-EA9A-E52F-CF35A03711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30311" y="1481138"/>
            <a:ext cx="4590000" cy="5358862"/>
          </a:xfrm>
          <a:solidFill>
            <a:srgbClr val="E5F6FC"/>
          </a:solidFill>
        </p:spPr>
        <p:txBody>
          <a:bodyPr lIns="108000" tIns="108000" rIns="108000" bIns="10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857D3E1-ED2A-BFB9-AD11-2FCA92D5B0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079500"/>
            <a:ext cx="4590000" cy="360000"/>
          </a:xfrm>
          <a:solidFill>
            <a:srgbClr val="1E2A78"/>
          </a:solidFill>
        </p:spPr>
        <p:txBody>
          <a:bodyPr lIns="10800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Edit Master </a:t>
            </a:r>
            <a:r>
              <a:rPr lang="de-DE" dirty="0" err="1"/>
              <a:t>text</a:t>
            </a:r>
            <a:r>
              <a:rPr lang="de-DE" dirty="0"/>
              <a:t> style</a:t>
            </a:r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9F643515-DC98-8830-840D-88F0A16EFC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30312" y="1079500"/>
            <a:ext cx="4590000" cy="360000"/>
          </a:xfrm>
          <a:solidFill>
            <a:srgbClr val="1E2A78"/>
          </a:solidFill>
        </p:spPr>
        <p:txBody>
          <a:bodyPr lIns="10800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Edit Master </a:t>
            </a:r>
            <a:r>
              <a:rPr lang="de-DE" dirty="0" err="1"/>
              <a:t>text</a:t>
            </a:r>
            <a:r>
              <a:rPr lang="de-DE" dirty="0"/>
              <a:t> style</a:t>
            </a:r>
          </a:p>
        </p:txBody>
      </p:sp>
      <p:sp>
        <p:nvSpPr>
          <p:cNvPr id="11" name="Foliennummernplatzhalter 1">
            <a:extLst>
              <a:ext uri="{FF2B5EF4-FFF2-40B4-BE49-F238E27FC236}">
                <a16:creationId xmlns:a16="http://schemas.microsoft.com/office/drawing/2014/main" id="{73F890E3-3DAD-3ED9-4BE1-560F1C0A5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F908E866-3C10-27CB-3F01-1E7A8FE79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3DB6ECE0-6AA3-D330-E86F-D60A2046E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0093149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2" pos="3232" userDrawn="1">
          <p15:clr>
            <a:srgbClr val="FBAE40"/>
          </p15:clr>
        </p15:guide>
        <p15:guide id="3" pos="3117" userDrawn="1">
          <p15:clr>
            <a:srgbClr val="FBAE40"/>
          </p15:clr>
        </p15:guide>
        <p15:guide id="4" pos="3175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1">
            <a:extLst>
              <a:ext uri="{FF2B5EF4-FFF2-40B4-BE49-F238E27FC236}">
                <a16:creationId xmlns:a16="http://schemas.microsoft.com/office/drawing/2014/main" id="{B9B1580A-9996-FD3B-625D-DEC9D657B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5" name="Fußzeilenplatzhalter 2">
            <a:extLst>
              <a:ext uri="{FF2B5EF4-FFF2-40B4-BE49-F238E27FC236}">
                <a16:creationId xmlns:a16="http://schemas.microsoft.com/office/drawing/2014/main" id="{31808BEF-EDD7-0235-C4A9-EFE5794854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5A9305F8-2D69-8914-E826-8E61F1E22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186748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1">
            <a:extLst>
              <a:ext uri="{FF2B5EF4-FFF2-40B4-BE49-F238E27FC236}">
                <a16:creationId xmlns:a16="http://schemas.microsoft.com/office/drawing/2014/main" id="{E8ECB64E-3D08-50FE-5A76-8469E0F29E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5" name="Fußzeilenplatzhalter 2">
            <a:extLst>
              <a:ext uri="{FF2B5EF4-FFF2-40B4-BE49-F238E27FC236}">
                <a16:creationId xmlns:a16="http://schemas.microsoft.com/office/drawing/2014/main" id="{296DFD76-B763-F42F-A2F0-25364E377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</p:spTree>
    <p:extLst>
      <p:ext uri="{BB962C8B-B14F-4D97-AF65-F5344CB8AC3E}">
        <p14:creationId xmlns:p14="http://schemas.microsoft.com/office/powerpoint/2010/main" val="429092774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234A8AF-6BA9-11CB-30CE-F32AC5ED34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999" y="1079500"/>
            <a:ext cx="9360000" cy="5761038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 sz="1470">
                <a:solidFill>
                  <a:srgbClr val="8794A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000">
                <a:solidFill>
                  <a:schemeClr val="tx1"/>
                </a:solidFill>
              </a:defRPr>
            </a:lvl4pPr>
            <a:lvl5pPr>
              <a:defRPr>
                <a:solidFill>
                  <a:srgbClr val="8794A1"/>
                </a:solidFill>
              </a:defRPr>
            </a:lvl5pPr>
          </a:lstStyle>
          <a:p>
            <a:pPr lvl="0"/>
            <a:r>
              <a:rPr lang="de-DE" dirty="0"/>
              <a:t>Disclaimer </a:t>
            </a:r>
            <a:r>
              <a:rPr lang="de-DE" dirty="0" err="1"/>
              <a:t>text</a:t>
            </a:r>
            <a:endParaRPr lang="de-DE" dirty="0"/>
          </a:p>
          <a:p>
            <a:pPr lvl="2"/>
            <a:r>
              <a:rPr lang="de-DE" dirty="0"/>
              <a:t>Second Level</a:t>
            </a:r>
          </a:p>
          <a:p>
            <a:pPr lvl="3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E1C1CEF6-79F6-6B91-1022-D432254E5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6BBEE40E-A09F-A900-3F57-EE8BB06396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EF60BCFC-7CF4-3F2D-0768-C628662C7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03837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ntent a">
    <p:bg>
      <p:bgPr>
        <a:gradFill>
          <a:gsLst>
            <a:gs pos="0">
              <a:srgbClr val="16184E"/>
            </a:gs>
            <a:gs pos="60000">
              <a:srgbClr val="121D69"/>
            </a:gs>
            <a:gs pos="100000">
              <a:srgbClr val="1E2A78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1">
            <a:extLst>
              <a:ext uri="{FF2B5EF4-FFF2-40B4-BE49-F238E27FC236}">
                <a16:creationId xmlns:a16="http://schemas.microsoft.com/office/drawing/2014/main" id="{69C42C2B-E994-FBE1-4E9E-1F58C62381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0899"/>
            <a:ext cx="348115" cy="18336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Fußzeilenplatzhalter 2">
            <a:extLst>
              <a:ext uri="{FF2B5EF4-FFF2-40B4-BE49-F238E27FC236}">
                <a16:creationId xmlns:a16="http://schemas.microsoft.com/office/drawing/2014/main" id="{D9F97F99-CD7A-AD34-F53A-63621B912E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7603" y="7200899"/>
            <a:ext cx="4937081" cy="1831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chemeClr val="bg1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10" name="Grafik 9">
            <a:extLst>
              <a:ext uri="{FF2B5EF4-FFF2-40B4-BE49-F238E27FC236}">
                <a16:creationId xmlns:a16="http://schemas.microsoft.com/office/drawing/2014/main" id="{0B884D4E-2E62-A2AC-08DE-431DAE758A58}"/>
              </a:ext>
            </a:extLst>
          </p:cNvPr>
          <p:cNvSpPr>
            <a:spLocks/>
          </p:cNvSpPr>
          <p:nvPr userDrawn="1"/>
        </p:nvSpPr>
        <p:spPr>
          <a:xfrm>
            <a:off x="9365703" y="358775"/>
            <a:ext cx="360000" cy="360000"/>
          </a:xfrm>
          <a:custGeom>
            <a:avLst/>
            <a:gdLst>
              <a:gd name="connsiteX0" fmla="*/ 385667 w 2699994"/>
              <a:gd name="connsiteY0" fmla="*/ 2314346 h 2700004"/>
              <a:gd name="connsiteX1" fmla="*/ 2314146 w 2699994"/>
              <a:gd name="connsiteY1" fmla="*/ 2314346 h 2700004"/>
              <a:gd name="connsiteX2" fmla="*/ 2314146 w 2699994"/>
              <a:gd name="connsiteY2" fmla="*/ 385658 h 2700004"/>
              <a:gd name="connsiteX3" fmla="*/ 385667 w 2699994"/>
              <a:gd name="connsiteY3" fmla="*/ 385658 h 2700004"/>
              <a:gd name="connsiteX4" fmla="*/ 385667 w 2699994"/>
              <a:gd name="connsiteY4" fmla="*/ 2314346 h 2700004"/>
              <a:gd name="connsiteX5" fmla="*/ 0 w 2699994"/>
              <a:gd name="connsiteY5" fmla="*/ 0 h 2700004"/>
              <a:gd name="connsiteX6" fmla="*/ 2699995 w 2699994"/>
              <a:gd name="connsiteY6" fmla="*/ 0 h 2700004"/>
              <a:gd name="connsiteX7" fmla="*/ 2699995 w 2699994"/>
              <a:gd name="connsiteY7" fmla="*/ 2700004 h 2700004"/>
              <a:gd name="connsiteX8" fmla="*/ 0 w 2699994"/>
              <a:gd name="connsiteY8" fmla="*/ 2700004 h 2700004"/>
              <a:gd name="connsiteX9" fmla="*/ 0 w 2699994"/>
              <a:gd name="connsiteY9" fmla="*/ 0 h 2700004"/>
              <a:gd name="connsiteX10" fmla="*/ 582549 w 2699994"/>
              <a:gd name="connsiteY10" fmla="*/ 2051971 h 2700004"/>
              <a:gd name="connsiteX11" fmla="*/ 1635709 w 2699994"/>
              <a:gd name="connsiteY11" fmla="*/ 648033 h 2700004"/>
              <a:gd name="connsiteX12" fmla="*/ 2117874 w 2699994"/>
              <a:gd name="connsiteY12" fmla="*/ 648033 h 2700004"/>
              <a:gd name="connsiteX13" fmla="*/ 1064714 w 2699994"/>
              <a:gd name="connsiteY13" fmla="*/ 2051971 h 2700004"/>
              <a:gd name="connsiteX14" fmla="*/ 582549 w 2699994"/>
              <a:gd name="connsiteY14" fmla="*/ 2051971 h 270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99994" h="2700004">
                <a:moveTo>
                  <a:pt x="385667" y="2314346"/>
                </a:moveTo>
                <a:lnTo>
                  <a:pt x="2314146" y="2314346"/>
                </a:lnTo>
                <a:lnTo>
                  <a:pt x="2314146" y="385658"/>
                </a:lnTo>
                <a:lnTo>
                  <a:pt x="385667" y="385658"/>
                </a:lnTo>
                <a:lnTo>
                  <a:pt x="385667" y="2314346"/>
                </a:lnTo>
                <a:close/>
                <a:moveTo>
                  <a:pt x="0" y="0"/>
                </a:moveTo>
                <a:lnTo>
                  <a:pt x="2699995" y="0"/>
                </a:lnTo>
                <a:lnTo>
                  <a:pt x="2699995" y="2700004"/>
                </a:lnTo>
                <a:lnTo>
                  <a:pt x="0" y="2700004"/>
                </a:lnTo>
                <a:lnTo>
                  <a:pt x="0" y="0"/>
                </a:lnTo>
                <a:close/>
                <a:moveTo>
                  <a:pt x="582549" y="2051971"/>
                </a:moveTo>
                <a:lnTo>
                  <a:pt x="1635709" y="648033"/>
                </a:lnTo>
                <a:lnTo>
                  <a:pt x="2117874" y="648033"/>
                </a:lnTo>
                <a:lnTo>
                  <a:pt x="1064714" y="2051971"/>
                </a:lnTo>
                <a:lnTo>
                  <a:pt x="582549" y="2051971"/>
                </a:ln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 sz="2000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234A8AF-6BA9-11CB-30CE-F32AC5ED34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999" y="1080000"/>
            <a:ext cx="9360000" cy="5761038"/>
          </a:xfrm>
        </p:spPr>
        <p:txBody>
          <a:bodyPr/>
          <a:lstStyle>
            <a:lvl1pPr>
              <a:defRPr sz="1400">
                <a:solidFill>
                  <a:srgbClr val="00A3E0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EE5C55C-FC6F-43BD-470C-E7A30DD15F0B}"/>
              </a:ext>
            </a:extLst>
          </p:cNvPr>
          <p:cNvSpPr/>
          <p:nvPr userDrawn="1"/>
        </p:nvSpPr>
        <p:spPr>
          <a:xfrm>
            <a:off x="360363" y="7200899"/>
            <a:ext cx="1994981" cy="18336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indent="0">
              <a:lnSpc>
                <a:spcPts val="900"/>
              </a:lnSpc>
              <a:defRPr/>
            </a:pPr>
            <a:r>
              <a:rPr lang="en-GB" sz="900" noProof="1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Bank. </a:t>
            </a:r>
            <a:r>
              <a:rPr lang="en-GB" sz="900" noProof="1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7" name="Title Placeholder 4">
            <a:extLst>
              <a:ext uri="{FF2B5EF4-FFF2-40B4-BE49-F238E27FC236}">
                <a16:creationId xmlns:a16="http://schemas.microsoft.com/office/drawing/2014/main" id="{F1CA06CC-AA1E-D3D4-339B-187C16B6C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2640786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tif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raußen, Pflanze, Kleidung, Gras enthält.&#10;&#10;Automatisch generierte Beschreibung">
            <a:extLst>
              <a:ext uri="{FF2B5EF4-FFF2-40B4-BE49-F238E27FC236}">
                <a16:creationId xmlns:a16="http://schemas.microsoft.com/office/drawing/2014/main" id="{4D9D469C-C4F9-226C-0BF7-496695C31A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2335"/>
            <a:ext cx="10080626" cy="7564344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F4043393-BED1-F12A-EA3E-0A79DB3E7BD7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D6E485D2-37E9-19E9-D1C7-41EAD1F2A200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57BE6A9C-33FB-2884-DAD7-6C52F4BCBB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3A85E9-EFDD-22F2-AE61-AFEA6AB866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C5A04C0A-D752-43E3-B53C-D45E2B7CE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74D48FAC-A496-0FE9-7426-5A5B1C5EB2D0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65782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Title Motif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87C31EB-3667-1D0B-590E-4114D5886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" y="2335"/>
            <a:ext cx="10079564" cy="7559673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9C7B523F-D19C-1ECC-5541-927E95507DE2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0E16D581-CF62-BC82-9035-2024214C0FA2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12223723-47F5-5ABA-4F26-E1168061B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5EA1C8D-DE02-CE49-AC28-3490B597D7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DAA092B3-60AD-0411-9654-33031EB459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E2A551FC-1172-4C75-7F62-5EC4659326A0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5836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Title Motif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87C31EB-3667-1D0B-590E-4114D5886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" y="2335"/>
            <a:ext cx="10079565" cy="7559674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9C7B523F-D19C-1ECC-5541-927E95507DE2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E61703D2-7802-5FD6-5327-8A4198B7FA86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8BAD8F3D-ED9C-878F-D566-B187EC8F5A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824645B-6B05-E358-7020-7772D24A3C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9832E489-A333-28A8-23B2-768D59133C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B3F61F01-BA47-6837-898C-121FFE88041F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3166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itle Motif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urm, Himmel, Gebäude, draußen enthält.&#10;&#10;Automatisch generierte Beschreibung">
            <a:extLst>
              <a:ext uri="{FF2B5EF4-FFF2-40B4-BE49-F238E27FC236}">
                <a16:creationId xmlns:a16="http://schemas.microsoft.com/office/drawing/2014/main" id="{E87C31EB-3667-1D0B-590E-4114D58866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335"/>
            <a:ext cx="10080623" cy="7559674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9C7B523F-D19C-1ECC-5541-927E95507DE2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BA5B2412-E3D2-C5C0-C61C-70ABCCFCD411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17BEBDA3-2CAB-0C40-9813-BAD498DA22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7F33B8C-6DFB-2867-D6AF-23D445F356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EB83D716-379C-4DE5-BF3A-395C806F9C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8CFEE4C6-AE5C-5880-DBFD-79BB119A14F7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226042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tif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6A1C39-83E4-3A0E-2953-8177B5997A5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59" y="-1"/>
            <a:ext cx="10079566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C3B6050F-8762-847A-D7AF-AD0EA366019F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4" name="TextBox 19">
            <a:extLst>
              <a:ext uri="{FF2B5EF4-FFF2-40B4-BE49-F238E27FC236}">
                <a16:creationId xmlns:a16="http://schemas.microsoft.com/office/drawing/2014/main" id="{665AAA21-3876-BCB5-F3B2-26F223D9EBCF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5" name="Textplatzhalter 28">
            <a:extLst>
              <a:ext uri="{FF2B5EF4-FFF2-40B4-BE49-F238E27FC236}">
                <a16:creationId xmlns:a16="http://schemas.microsoft.com/office/drawing/2014/main" id="{B111BE9E-0B24-3B98-352B-5D1D4D58E3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D0965BC-C2B6-DAE3-AA4F-41037C4A42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F2B3B9FB-6AEC-0DCB-FE8B-A75DCE2AE9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6C1D52DF-B30D-D46E-0C2E-71E40D41E98A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895568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ark blue a">
    <p:bg>
      <p:bgPr>
        <a:gradFill>
          <a:gsLst>
            <a:gs pos="0">
              <a:srgbClr val="16184E"/>
            </a:gs>
            <a:gs pos="60000">
              <a:srgbClr val="121D69"/>
            </a:gs>
            <a:gs pos="100000">
              <a:srgbClr val="1E2A78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60001"/>
            <a:ext cx="8190000" cy="5669674"/>
          </a:xfrm>
          <a:prstGeom prst="rect">
            <a:avLst/>
          </a:prstGeom>
          <a:gradFill flip="none" rotWithShape="1">
            <a:gsLst>
              <a:gs pos="0">
                <a:srgbClr val="1E2A78"/>
              </a:gs>
              <a:gs pos="0">
                <a:srgbClr val="16184E"/>
              </a:gs>
              <a:gs pos="50000">
                <a:srgbClr val="1E2A78">
                  <a:shade val="67500"/>
                  <a:satMod val="115000"/>
                </a:srgbClr>
              </a:gs>
              <a:gs pos="100000">
                <a:srgbClr val="1E2A78"/>
              </a:gs>
            </a:gsLst>
            <a:lin ang="16200000" scaled="1"/>
            <a:tileRect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5A2F61EE-8E1E-9E03-BB70-52E5DBE64634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E584979F-6337-4A75-B68B-BA91DB37A2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82ECE73-3AC5-721D-D3A8-C14BF50403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rgbClr val="00A3E0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1E363099-8EAB-9C21-E0B4-3AF1F10B82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4E528143-1636-E51D-EEE1-E056863E5777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42732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dark blu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60001"/>
            <a:ext cx="8190000" cy="5669674"/>
          </a:xfrm>
          <a:prstGeom prst="rect">
            <a:avLst/>
          </a:prstGeom>
          <a:noFill/>
          <a:ln>
            <a:solidFill>
              <a:srgbClr val="1E2A78"/>
            </a:solidFill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C1EC0D30-7283-B089-FA73-818FD8B640F2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rgbClr val="1E2A78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050CA34D-6CFD-2DC5-5D04-13245E1A0C21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1E2A78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 marL="0" lvl="1" indent="0"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7" name="Textplatzhalter 28">
            <a:extLst>
              <a:ext uri="{FF2B5EF4-FFF2-40B4-BE49-F238E27FC236}">
                <a16:creationId xmlns:a16="http://schemas.microsoft.com/office/drawing/2014/main" id="{01045BBC-AC19-5CA2-DAC6-057530298D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rgbClr val="1E2A78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A487DB7-A906-D330-0E85-314071148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rgbClr val="00A3E0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BAF7134E-E5EF-0855-D369-A6B0C69BC3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rgbClr val="1E2A78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</p:spTree>
    <p:extLst>
      <p:ext uri="{BB962C8B-B14F-4D97-AF65-F5344CB8AC3E}">
        <p14:creationId xmlns:p14="http://schemas.microsoft.com/office/powerpoint/2010/main" val="995852135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65C97-7830-49FC-9697-6D19DA821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7738" y="1576852"/>
            <a:ext cx="2951055" cy="21330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FC2B49-C94A-476B-8639-FC6E77CEDCC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xmlns="" val="ftr"/>
              </p:ext>
            </p:extLst>
          </p:nvPr>
        </p:nvSpPr>
        <p:spPr>
          <a:xfrm>
            <a:off x="5040313" y="7242355"/>
            <a:ext cx="63005" cy="226216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470" dirty="0">
                <a:solidFill>
                  <a:srgbClr val="000000"/>
                </a:solidFill>
                <a:latin typeface="Deutsche Bank Text" panose="020B0503020202030204" pitchFamily="34" charset="0"/>
                <a:cs typeface="Deutsche Bank Text" panose="020B0503020202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2802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69" r:id="rId1"/>
    <p:sldLayoutId id="2147485468" r:id="rId2"/>
    <p:sldLayoutId id="2147485455" r:id="rId3"/>
    <p:sldLayoutId id="2147485475" r:id="rId4"/>
    <p:sldLayoutId id="2147485473" r:id="rId5"/>
    <p:sldLayoutId id="2147485452" r:id="rId6"/>
    <p:sldLayoutId id="2147485453" r:id="rId7"/>
    <p:sldLayoutId id="2147485449" r:id="rId8"/>
    <p:sldLayoutId id="2147485478" r:id="rId9"/>
    <p:sldLayoutId id="2147485457" r:id="rId10"/>
    <p:sldLayoutId id="2147485464" r:id="rId11"/>
    <p:sldLayoutId id="2147485465" r:id="rId12"/>
    <p:sldLayoutId id="2147485460" r:id="rId13"/>
    <p:sldLayoutId id="2147485470" r:id="rId14"/>
  </p:sldLayoutIdLst>
  <p:transition>
    <p:wipe dir="r"/>
  </p:transition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/>
        <a:defRPr sz="2058" kern="1200" baseline="0">
          <a:solidFill>
            <a:srgbClr val="1E2A78"/>
          </a:solidFill>
          <a:latin typeface="+mj-lt"/>
          <a:ea typeface="Deutsche Bank Display" panose="020F0403020203030304" pitchFamily="34" charset="0"/>
          <a:cs typeface="Deutsche Bank Display" panose="020F04030202030303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5pPr>
      <a:lvl6pPr marL="50304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6pPr>
      <a:lvl7pPr marL="100609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7pPr>
      <a:lvl8pPr marL="150913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8pPr>
      <a:lvl9pPr marL="20121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defRPr sz="1400" kern="1200" baseline="0">
          <a:solidFill>
            <a:srgbClr val="00A3E0"/>
          </a:solidFill>
          <a:latin typeface="+mn-lt"/>
          <a:ea typeface="ＭＳ Ｐゴシック" pitchFamily="-109" charset="-128"/>
          <a:cs typeface="ＭＳ Ｐゴシック" pitchFamily="-109" charset="-128"/>
        </a:defRPr>
      </a:lvl1pPr>
      <a:lvl2pPr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defRPr sz="1400" kern="1200" baseline="0">
          <a:solidFill>
            <a:schemeClr val="bg1"/>
          </a:solidFill>
          <a:latin typeface="+mn-lt"/>
          <a:ea typeface="ＭＳ Ｐゴシック" pitchFamily="-109" charset="-128"/>
        </a:defRPr>
      </a:lvl2pPr>
      <a:lvl3pPr marL="370390" indent="-370390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400" kern="1200" baseline="0">
          <a:solidFill>
            <a:schemeClr val="bg1"/>
          </a:solidFill>
          <a:latin typeface="+mn-lt"/>
          <a:ea typeface="Deutsche Bank Text" panose="020B0503020202030204" pitchFamily="34" charset="0"/>
          <a:cs typeface="Deutsche Bank Text" panose="020B0503020202030204" pitchFamily="34" charset="0"/>
        </a:defRPr>
      </a:lvl3pPr>
      <a:lvl4pPr marL="687866" indent="-317477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200" kern="1200" baseline="0">
          <a:solidFill>
            <a:schemeClr val="bg1"/>
          </a:solidFill>
          <a:latin typeface="+mn-lt"/>
          <a:ea typeface="ＭＳ Ｐゴシック" pitchFamily="-109" charset="-128"/>
        </a:defRPr>
      </a:lvl4pPr>
      <a:lvl5pPr marL="1054655" indent="-333664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000" kern="1200" baseline="0">
          <a:solidFill>
            <a:schemeClr val="bg1"/>
          </a:solidFill>
          <a:latin typeface="+mn-lt"/>
          <a:ea typeface="ＭＳ Ｐゴシック" pitchFamily="-109" charset="-128"/>
        </a:defRPr>
      </a:lvl5pPr>
      <a:lvl6pPr marL="1297788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6pPr>
      <a:lvl7pPr marL="1800830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7pPr>
      <a:lvl8pPr marL="2303875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8pPr>
      <a:lvl9pPr marL="2806920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1pPr>
      <a:lvl2pPr marL="503045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2pPr>
      <a:lvl3pPr marL="1006090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3pPr>
      <a:lvl4pPr marL="1509135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4pPr>
      <a:lvl5pPr marL="2012177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5pPr>
      <a:lvl6pPr marL="2515223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6pPr>
      <a:lvl7pPr marL="3018268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7pPr>
      <a:lvl8pPr marL="3521312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8pPr>
      <a:lvl9pPr marL="4024356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1" pos="5954" userDrawn="1">
          <p15:clr>
            <a:srgbClr val="F26B43"/>
          </p15:clr>
        </p15:guide>
        <p15:guide id="12" pos="396" userDrawn="1">
          <p15:clr>
            <a:srgbClr val="F26B43"/>
          </p15:clr>
        </p15:guide>
        <p15:guide id="13" orient="horz" pos="396" userDrawn="1">
          <p15:clr>
            <a:srgbClr val="F26B43"/>
          </p15:clr>
        </p15:guide>
        <p15:guide id="17" orient="horz" pos="793" userDrawn="1">
          <p15:clr>
            <a:srgbClr val="F26B43"/>
          </p15:clr>
        </p15:guide>
        <p15:guide id="18" orient="horz" pos="4365" userDrawn="1">
          <p15:clr>
            <a:srgbClr val="F26B43"/>
          </p15:clr>
        </p15:guide>
        <p15:guide id="19" orient="horz" pos="4164" userDrawn="1">
          <p15:clr>
            <a:srgbClr val="F26B43"/>
          </p15:clr>
        </p15:guide>
        <p15:guide id="22" pos="5556" userDrawn="1">
          <p15:clr>
            <a:srgbClr val="F26B43"/>
          </p15:clr>
        </p15:guide>
        <p15:guide id="23" orient="horz" pos="993" userDrawn="1">
          <p15:clr>
            <a:srgbClr val="F26B43"/>
          </p15:clr>
        </p15:guide>
        <p15:guide id="24" pos="5359" userDrawn="1">
          <p15:clr>
            <a:srgbClr val="F26B43"/>
          </p15:clr>
        </p15:guide>
        <p15:guide id="27" pos="597" userDrawn="1">
          <p15:clr>
            <a:srgbClr val="F26B43"/>
          </p15:clr>
        </p15:guide>
        <p15:guide id="28" orient="horz" pos="2381" userDrawn="1">
          <p15:clr>
            <a:srgbClr val="F26B43"/>
          </p15:clr>
        </p15:guide>
        <p15:guide id="29" orient="horz" pos="385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5B9FD7A-E47D-464F-908E-0A898F099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65C97-7830-49FC-9697-6D19DA821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364" y="1074976"/>
            <a:ext cx="9347490" cy="57634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429F3B1B-8104-4CBB-A285-B4B3ADCCE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996" y="339090"/>
            <a:ext cx="8660130" cy="5576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6EDBBC0-08FC-4FF5-93D8-319C27CD84CB}"/>
              </a:ext>
            </a:extLst>
          </p:cNvPr>
          <p:cNvSpPr/>
          <p:nvPr userDrawn="1"/>
        </p:nvSpPr>
        <p:spPr>
          <a:xfrm>
            <a:off x="360000" y="7201442"/>
            <a:ext cx="2006366" cy="179578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indent="0">
              <a:lnSpc>
                <a:spcPts val="900"/>
              </a:lnSpc>
              <a:defRPr/>
            </a:pPr>
            <a:r>
              <a:rPr lang="en-GB" sz="900" noProof="1">
                <a:solidFill>
                  <a:srgbClr val="1E2A78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Bank. </a:t>
            </a:r>
            <a:r>
              <a:rPr lang="en-GB" sz="900" noProof="1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4A4B362-19DC-4728-8691-B4DF4C9AAD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FC2B49-C94A-476B-8639-FC6E77CEDCC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xmlns="" val="ftr"/>
              </p:ext>
            </p:extLst>
          </p:nvPr>
        </p:nvSpPr>
        <p:spPr>
          <a:xfrm>
            <a:off x="5040313" y="7242355"/>
            <a:ext cx="63005" cy="138499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900" dirty="0">
                <a:solidFill>
                  <a:srgbClr val="000000"/>
                </a:solidFill>
                <a:latin typeface="Deutsche Bank Text" panose="020B0503020202030204" pitchFamily="34" charset="0"/>
                <a:cs typeface="Deutsche Bank Text" panose="020B0503020202030204" pitchFamily="34" charset="0"/>
              </a:rPr>
              <a:t> </a:t>
            </a:r>
          </a:p>
        </p:txBody>
      </p:sp>
      <p:sp>
        <p:nvSpPr>
          <p:cNvPr id="7" name="Grafik 9">
            <a:extLst>
              <a:ext uri="{FF2B5EF4-FFF2-40B4-BE49-F238E27FC236}">
                <a16:creationId xmlns:a16="http://schemas.microsoft.com/office/drawing/2014/main" id="{10B01105-70BE-6E5A-812F-9607054573DF}"/>
              </a:ext>
            </a:extLst>
          </p:cNvPr>
          <p:cNvSpPr>
            <a:spLocks/>
          </p:cNvSpPr>
          <p:nvPr userDrawn="1"/>
        </p:nvSpPr>
        <p:spPr>
          <a:xfrm>
            <a:off x="9360625" y="360000"/>
            <a:ext cx="360000" cy="360000"/>
          </a:xfrm>
          <a:custGeom>
            <a:avLst/>
            <a:gdLst>
              <a:gd name="connsiteX0" fmla="*/ 385667 w 2699994"/>
              <a:gd name="connsiteY0" fmla="*/ 2314346 h 2700004"/>
              <a:gd name="connsiteX1" fmla="*/ 2314146 w 2699994"/>
              <a:gd name="connsiteY1" fmla="*/ 2314346 h 2700004"/>
              <a:gd name="connsiteX2" fmla="*/ 2314146 w 2699994"/>
              <a:gd name="connsiteY2" fmla="*/ 385658 h 2700004"/>
              <a:gd name="connsiteX3" fmla="*/ 385667 w 2699994"/>
              <a:gd name="connsiteY3" fmla="*/ 385658 h 2700004"/>
              <a:gd name="connsiteX4" fmla="*/ 385667 w 2699994"/>
              <a:gd name="connsiteY4" fmla="*/ 2314346 h 2700004"/>
              <a:gd name="connsiteX5" fmla="*/ 0 w 2699994"/>
              <a:gd name="connsiteY5" fmla="*/ 0 h 2700004"/>
              <a:gd name="connsiteX6" fmla="*/ 2699995 w 2699994"/>
              <a:gd name="connsiteY6" fmla="*/ 0 h 2700004"/>
              <a:gd name="connsiteX7" fmla="*/ 2699995 w 2699994"/>
              <a:gd name="connsiteY7" fmla="*/ 2700004 h 2700004"/>
              <a:gd name="connsiteX8" fmla="*/ 0 w 2699994"/>
              <a:gd name="connsiteY8" fmla="*/ 2700004 h 2700004"/>
              <a:gd name="connsiteX9" fmla="*/ 0 w 2699994"/>
              <a:gd name="connsiteY9" fmla="*/ 0 h 2700004"/>
              <a:gd name="connsiteX10" fmla="*/ 582549 w 2699994"/>
              <a:gd name="connsiteY10" fmla="*/ 2051971 h 2700004"/>
              <a:gd name="connsiteX11" fmla="*/ 1635709 w 2699994"/>
              <a:gd name="connsiteY11" fmla="*/ 648033 h 2700004"/>
              <a:gd name="connsiteX12" fmla="*/ 2117874 w 2699994"/>
              <a:gd name="connsiteY12" fmla="*/ 648033 h 2700004"/>
              <a:gd name="connsiteX13" fmla="*/ 1064714 w 2699994"/>
              <a:gd name="connsiteY13" fmla="*/ 2051971 h 2700004"/>
              <a:gd name="connsiteX14" fmla="*/ 582549 w 2699994"/>
              <a:gd name="connsiteY14" fmla="*/ 2051971 h 270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99994" h="2700004">
                <a:moveTo>
                  <a:pt x="385667" y="2314346"/>
                </a:moveTo>
                <a:lnTo>
                  <a:pt x="2314146" y="2314346"/>
                </a:lnTo>
                <a:lnTo>
                  <a:pt x="2314146" y="385658"/>
                </a:lnTo>
                <a:lnTo>
                  <a:pt x="385667" y="385658"/>
                </a:lnTo>
                <a:lnTo>
                  <a:pt x="385667" y="2314346"/>
                </a:lnTo>
                <a:close/>
                <a:moveTo>
                  <a:pt x="0" y="0"/>
                </a:moveTo>
                <a:lnTo>
                  <a:pt x="2699995" y="0"/>
                </a:lnTo>
                <a:lnTo>
                  <a:pt x="2699995" y="2700004"/>
                </a:lnTo>
                <a:lnTo>
                  <a:pt x="0" y="2700004"/>
                </a:lnTo>
                <a:lnTo>
                  <a:pt x="0" y="0"/>
                </a:lnTo>
                <a:close/>
                <a:moveTo>
                  <a:pt x="582549" y="2051971"/>
                </a:moveTo>
                <a:lnTo>
                  <a:pt x="1635709" y="648033"/>
                </a:lnTo>
                <a:lnTo>
                  <a:pt x="2117874" y="648033"/>
                </a:lnTo>
                <a:lnTo>
                  <a:pt x="1064714" y="2051971"/>
                </a:lnTo>
                <a:lnTo>
                  <a:pt x="582549" y="2051971"/>
                </a:lnTo>
              </a:path>
            </a:pathLst>
          </a:custGeom>
          <a:solidFill>
            <a:srgbClr val="1E2A7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 sz="2000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592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5" r:id="rId1"/>
    <p:sldLayoutId id="2147485423" r:id="rId2"/>
    <p:sldLayoutId id="2147485424" r:id="rId3"/>
    <p:sldLayoutId id="2147485411" r:id="rId4"/>
    <p:sldLayoutId id="2147485422" r:id="rId5"/>
    <p:sldLayoutId id="2147485425" r:id="rId6"/>
    <p:sldLayoutId id="2147485426" r:id="rId7"/>
    <p:sldLayoutId id="2147485467" r:id="rId8"/>
    <p:sldLayoutId id="2147485462" r:id="rId9"/>
    <p:sldLayoutId id="2147485463" r:id="rId10"/>
    <p:sldLayoutId id="2147485428" r:id="rId11"/>
    <p:sldLayoutId id="2147485429" r:id="rId12"/>
    <p:sldLayoutId id="2147485430" r:id="rId13"/>
    <p:sldLayoutId id="2147485466" r:id="rId14"/>
  </p:sldLayoutIdLst>
  <p:transition>
    <p:wipe dir="r"/>
  </p:transition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/>
        <a:defRPr sz="1600" kern="1200" baseline="0">
          <a:solidFill>
            <a:srgbClr val="1E2A78"/>
          </a:solidFill>
          <a:latin typeface="+mj-lt"/>
          <a:ea typeface="Deutsche Bank Text" panose="020B0503020202030204" pitchFamily="34" charset="0"/>
          <a:cs typeface="Deutsche Bank Text" panose="020B050302020203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5pPr>
      <a:lvl6pPr marL="50304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6pPr>
      <a:lvl7pPr marL="100609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7pPr>
      <a:lvl8pPr marL="150913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8pPr>
      <a:lvl9pPr marL="20121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defRPr sz="1400" kern="1200" baseline="0">
          <a:solidFill>
            <a:srgbClr val="00A3E0"/>
          </a:solidFill>
          <a:latin typeface="+mn-lt"/>
          <a:ea typeface="ＭＳ Ｐゴシック" pitchFamily="-109" charset="-128"/>
          <a:cs typeface="ＭＳ Ｐゴシック" pitchFamily="-109" charset="-128"/>
        </a:defRPr>
      </a:lvl1pPr>
      <a:lvl2pPr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defRPr sz="1400" kern="1200" baseline="0">
          <a:solidFill>
            <a:schemeClr val="tx1"/>
          </a:solidFill>
          <a:latin typeface="+mn-lt"/>
          <a:ea typeface="ＭＳ Ｐゴシック" pitchFamily="-109" charset="-128"/>
        </a:defRPr>
      </a:lvl2pPr>
      <a:lvl3pPr marL="370390" indent="-370390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400" kern="1200" baseline="0">
          <a:solidFill>
            <a:schemeClr val="tx1"/>
          </a:solidFill>
          <a:latin typeface="+mn-lt"/>
          <a:ea typeface="Deutsche Bank Text" panose="020B0503020202030204" pitchFamily="34" charset="0"/>
          <a:cs typeface="Deutsche Bank Text" panose="020B0503020202030204" pitchFamily="34" charset="0"/>
        </a:defRPr>
      </a:lvl3pPr>
      <a:lvl4pPr marL="687866" indent="-317477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200" kern="1200" baseline="0">
          <a:solidFill>
            <a:schemeClr val="tx1"/>
          </a:solidFill>
          <a:latin typeface="+mn-lt"/>
          <a:ea typeface="ＭＳ Ｐゴシック" pitchFamily="-109" charset="-128"/>
        </a:defRPr>
      </a:lvl4pPr>
      <a:lvl5pPr marL="1054655" indent="-333664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000" kern="1200" baseline="0">
          <a:solidFill>
            <a:schemeClr val="tx1"/>
          </a:solidFill>
          <a:latin typeface="+mn-lt"/>
          <a:ea typeface="ＭＳ Ｐゴシック" pitchFamily="-109" charset="-128"/>
        </a:defRPr>
      </a:lvl5pPr>
      <a:lvl6pPr marL="1297788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6pPr>
      <a:lvl7pPr marL="1800830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7pPr>
      <a:lvl8pPr marL="2303875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8pPr>
      <a:lvl9pPr marL="2806920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1pPr>
      <a:lvl2pPr marL="503045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2pPr>
      <a:lvl3pPr marL="1006090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3pPr>
      <a:lvl4pPr marL="1509135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4pPr>
      <a:lvl5pPr marL="2012177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5pPr>
      <a:lvl6pPr marL="2515223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6pPr>
      <a:lvl7pPr marL="3018268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7pPr>
      <a:lvl8pPr marL="3521312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8pPr>
      <a:lvl9pPr marL="4024356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1" pos="6123" userDrawn="1">
          <p15:clr>
            <a:srgbClr val="F26B43"/>
          </p15:clr>
        </p15:guide>
        <p15:guide id="12" pos="227" userDrawn="1">
          <p15:clr>
            <a:srgbClr val="F26B43"/>
          </p15:clr>
        </p15:guide>
        <p15:guide id="13" orient="horz" pos="226" userDrawn="1">
          <p15:clr>
            <a:srgbClr val="F26B43"/>
          </p15:clr>
        </p15:guide>
        <p15:guide id="17" orient="horz" pos="453" userDrawn="1">
          <p15:clr>
            <a:srgbClr val="F26B43"/>
          </p15:clr>
        </p15:guide>
        <p15:guide id="18" orient="horz" pos="4536" userDrawn="1">
          <p15:clr>
            <a:srgbClr val="F26B43"/>
          </p15:clr>
        </p15:guide>
        <p15:guide id="21" orient="horz" pos="4195" userDrawn="1">
          <p15:clr>
            <a:srgbClr val="F26B43"/>
          </p15:clr>
        </p15:guide>
        <p15:guide id="22" pos="5897" userDrawn="1">
          <p15:clr>
            <a:srgbClr val="F26B43"/>
          </p15:clr>
        </p15:guide>
        <p15:guide id="23" orient="horz" pos="680" userDrawn="1">
          <p15:clr>
            <a:srgbClr val="F26B43"/>
          </p15:clr>
        </p15:guide>
        <p15:guide id="24" pos="5670" userDrawn="1">
          <p15:clr>
            <a:srgbClr val="F26B43"/>
          </p15:clr>
        </p15:guide>
        <p15:guide id="25" orient="horz" pos="2494" userDrawn="1">
          <p15:clr>
            <a:srgbClr val="F26B43"/>
          </p15:clr>
        </p15:guide>
        <p15:guide id="26" pos="453" userDrawn="1">
          <p15:clr>
            <a:srgbClr val="F26B43"/>
          </p15:clr>
        </p15:guide>
        <p15:guide id="27" pos="704" userDrawn="1">
          <p15:clr>
            <a:srgbClr val="F26B43"/>
          </p15:clr>
        </p15:guide>
        <p15:guide id="28" orient="horz" pos="4309" userDrawn="1">
          <p15:clr>
            <a:srgbClr val="F26B43"/>
          </p15:clr>
        </p15:guide>
        <p15:guide id="29" orient="horz" pos="56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igitalocean.com/community/users/disable" TargetMode="External"/><Relationship Id="rId3" Type="http://schemas.openxmlformats.org/officeDocument/2006/relationships/hyperlink" Target="https://www.digitalocean.com/community/users/displayname" TargetMode="External"/><Relationship Id="rId7" Type="http://schemas.openxmlformats.org/officeDocument/2006/relationships/hyperlink" Target="https://www.digitalocean.com/community/users/afterall" TargetMode="External"/><Relationship Id="rId2" Type="http://schemas.openxmlformats.org/officeDocument/2006/relationships/hyperlink" Target="https://www.digitalocean.com/community/users/test" TargetMode="Externa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www.digitalocean.com/community/users/beforeall" TargetMode="External"/><Relationship Id="rId11" Type="http://schemas.openxmlformats.org/officeDocument/2006/relationships/hyperlink" Target="https://www.digitalocean.com/community/users/extendwith" TargetMode="External"/><Relationship Id="rId5" Type="http://schemas.openxmlformats.org/officeDocument/2006/relationships/hyperlink" Target="https://www.digitalocean.com/community/users/aftereach" TargetMode="External"/><Relationship Id="rId10" Type="http://schemas.openxmlformats.org/officeDocument/2006/relationships/hyperlink" Target="https://www.digitalocean.com/community/users/tag" TargetMode="External"/><Relationship Id="rId4" Type="http://schemas.openxmlformats.org/officeDocument/2006/relationships/hyperlink" Target="https://www.digitalocean.com/community/users/beforeeach" TargetMode="External"/><Relationship Id="rId9" Type="http://schemas.openxmlformats.org/officeDocument/2006/relationships/hyperlink" Target="https://www.digitalocean.com/community/users/nested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6AE81D8-1F01-456C-B7E9-0E09995C35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195065"/>
            <a:ext cx="7559675" cy="1707966"/>
          </a:xfrm>
        </p:spPr>
        <p:txBody>
          <a:bodyPr/>
          <a:lstStyle/>
          <a:p>
            <a:r>
              <a:rPr lang="en-GB" dirty="0"/>
              <a:t>INTRODUCTION IN JAVA - III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54D4890-D5F9-46D6-8590-FEE139B996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7738" y="6115050"/>
            <a:ext cx="7559675" cy="491231"/>
          </a:xfrm>
        </p:spPr>
        <p:txBody>
          <a:bodyPr/>
          <a:lstStyle/>
          <a:p>
            <a:r>
              <a:rPr lang="en-US" dirty="0"/>
              <a:t>8 May 2024, Speaker name</a:t>
            </a:r>
            <a:endParaRPr lang="en-GB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49BCC54-58D2-1039-62CB-BE5C4450FB58}"/>
              </a:ext>
            </a:extLst>
          </p:cNvPr>
          <p:cNvSpPr txBox="1"/>
          <p:nvPr/>
        </p:nvSpPr>
        <p:spPr>
          <a:xfrm>
            <a:off x="7710062" y="4691388"/>
            <a:ext cx="2370563" cy="635302"/>
          </a:xfrm>
          <a:prstGeom prst="rect">
            <a:avLst/>
          </a:prstGeom>
          <a:solidFill>
            <a:srgbClr val="FF0027"/>
          </a:solidFill>
          <a:ln>
            <a:solidFill>
              <a:srgbClr val="FF0027"/>
            </a:solidFill>
          </a:ln>
        </p:spPr>
        <p:txBody>
          <a:bodyPr wrap="square">
            <a:spAutoFit/>
          </a:bodyPr>
          <a:lstStyle/>
          <a:p>
            <a:r>
              <a:rPr lang="en-GB" sz="882" dirty="0">
                <a:solidFill>
                  <a:schemeClr val="bg1"/>
                </a:solidFill>
              </a:rPr>
              <a:t>PPT-Master </a:t>
            </a:r>
            <a:r>
              <a:rPr lang="en-GB" sz="882">
                <a:solidFill>
                  <a:schemeClr val="bg1"/>
                </a:solidFill>
              </a:rPr>
              <a:t>Version 01</a:t>
            </a:r>
            <a:r>
              <a:rPr lang="en-GB" sz="882" dirty="0">
                <a:solidFill>
                  <a:schemeClr val="bg1"/>
                </a:solidFill>
              </a:rPr>
              <a:t>. There will be an extensive update with the new Deutsche Bank font and sample charts at the end of August 2024.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1F3903-5EE8-CBC1-F1B5-29596A1B8D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7738" y="3017298"/>
            <a:ext cx="7559675" cy="2212019"/>
          </a:xfrm>
        </p:spPr>
        <p:txBody>
          <a:bodyPr/>
          <a:lstStyle/>
          <a:p>
            <a:r>
              <a:rPr lang="en-US" dirty="0"/>
              <a:t>Day 3</a:t>
            </a:r>
          </a:p>
        </p:txBody>
      </p:sp>
    </p:spTree>
    <p:extLst>
      <p:ext uri="{BB962C8B-B14F-4D97-AF65-F5344CB8AC3E}">
        <p14:creationId xmlns:p14="http://schemas.microsoft.com/office/powerpoint/2010/main" val="4039500496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23FF11-B911-6379-8096-0F5F47EC3B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9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67D95-5FA4-DD74-042D-1CEB01EC93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9D07D5F-DB25-6033-A4D2-0459D891B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45783"/>
            <a:ext cx="8661082" cy="560071"/>
          </a:xfrm>
        </p:spPr>
        <p:txBody>
          <a:bodyPr/>
          <a:lstStyle/>
          <a:p>
            <a:r>
              <a:rPr lang="en-US" altLang="en-US" dirty="0"/>
              <a:t>Set Interface Context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48B635-4681-97EF-CD30-93CE9858A5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848C486A-DF1A-6DF7-735B-8ADDD4C12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999" y="1954212"/>
            <a:ext cx="7620000" cy="401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669133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9EEC7D-C961-D6FC-8D40-ABB54E7D08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Same methods as Collection</a:t>
            </a:r>
          </a:p>
          <a:p>
            <a:pPr marL="65614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different contract - no duplicate entries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Defines two fundamental methods</a:t>
            </a:r>
          </a:p>
          <a:p>
            <a:pPr marL="65614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 err="1"/>
              <a:t>boolean</a:t>
            </a:r>
            <a:r>
              <a:rPr lang="en-US" sz="1600" dirty="0"/>
              <a:t> add(Object o) - reject duplicates</a:t>
            </a:r>
          </a:p>
          <a:p>
            <a:pPr marL="65614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Iterator iterator()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Provides an Iterator to step through the elements in the Set</a:t>
            </a:r>
          </a:p>
          <a:p>
            <a:pPr marL="65614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No guaranteed order in the basic Set interface</a:t>
            </a:r>
          </a:p>
          <a:p>
            <a:pPr marL="65614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There is a </a:t>
            </a:r>
            <a:r>
              <a:rPr lang="en-US" sz="1600" dirty="0" err="1"/>
              <a:t>SortedSet</a:t>
            </a:r>
            <a:r>
              <a:rPr lang="en-US" sz="1600" dirty="0"/>
              <a:t> interface that extends Set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23FF11-B911-6379-8096-0F5F47EC3B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10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67D95-5FA4-DD74-042D-1CEB01EC93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9D07D5F-DB25-6033-A4D2-0459D891B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45783"/>
            <a:ext cx="8661082" cy="560071"/>
          </a:xfrm>
        </p:spPr>
        <p:txBody>
          <a:bodyPr/>
          <a:lstStyle/>
          <a:p>
            <a:r>
              <a:rPr lang="en-US" altLang="en-US" dirty="0"/>
              <a:t>Set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376305"/>
      </p:ext>
    </p:extLst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23FF11-B911-6379-8096-0F5F47EC3B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11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67D95-5FA4-DD74-042D-1CEB01EC93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9D07D5F-DB25-6033-A4D2-0459D891B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45783"/>
            <a:ext cx="8661082" cy="560071"/>
          </a:xfrm>
        </p:spPr>
        <p:txBody>
          <a:bodyPr/>
          <a:lstStyle/>
          <a:p>
            <a:r>
              <a:rPr lang="en-US" altLang="en-US" dirty="0"/>
              <a:t>HashSet and </a:t>
            </a:r>
            <a:r>
              <a:rPr lang="en-US" altLang="en-US" dirty="0" err="1"/>
              <a:t>TreeSet</a:t>
            </a:r>
            <a:r>
              <a:rPr lang="en-US" altLang="en-US" dirty="0"/>
              <a:t> Context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85A599-D153-C062-C695-D0860C7BC1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20249A2E-DC20-C127-75A4-5DCAF18B0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999" y="1954212"/>
            <a:ext cx="7620000" cy="401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700585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9EEC7D-C961-D6FC-8D40-ABB54E7D08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Find and add elements very quickly</a:t>
            </a:r>
          </a:p>
          <a:p>
            <a:pPr marL="65614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uses hashing implementation in HashMap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Hashing uses an array of linked lists</a:t>
            </a:r>
          </a:p>
          <a:p>
            <a:pPr marL="65614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The </a:t>
            </a:r>
            <a:r>
              <a:rPr lang="en-US" sz="1600" dirty="0" err="1"/>
              <a:t>hashCode</a:t>
            </a:r>
            <a:r>
              <a:rPr lang="en-US" sz="1600" dirty="0"/>
              <a:t>() is used to index into the array</a:t>
            </a:r>
          </a:p>
          <a:p>
            <a:pPr marL="65614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Then equals() is used to determine if element is in the (short) list of elements at that index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No order imposed on elements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 </a:t>
            </a:r>
            <a:r>
              <a:rPr lang="en-US" sz="1600" dirty="0" err="1"/>
              <a:t>hashCode</a:t>
            </a:r>
            <a:r>
              <a:rPr lang="en-US" sz="1600" dirty="0"/>
              <a:t>() method and the equals() method must be compatible</a:t>
            </a:r>
          </a:p>
          <a:p>
            <a:pPr marL="65614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if two objects are equal, they must have the same </a:t>
            </a:r>
            <a:r>
              <a:rPr lang="en-US" sz="1600" dirty="0" err="1"/>
              <a:t>hashCode</a:t>
            </a:r>
            <a:r>
              <a:rPr lang="en-US" sz="1600" dirty="0"/>
              <a:t>() value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23FF11-B911-6379-8096-0F5F47EC3B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12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67D95-5FA4-DD74-042D-1CEB01EC93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9D07D5F-DB25-6033-A4D2-0459D891B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45783"/>
            <a:ext cx="8661082" cy="560071"/>
          </a:xfrm>
        </p:spPr>
        <p:txBody>
          <a:bodyPr/>
          <a:lstStyle/>
          <a:p>
            <a:r>
              <a:rPr lang="en-US" altLang="en-US" dirty="0"/>
              <a:t>HashSet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607659"/>
      </p:ext>
    </p:extLst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23FF11-B911-6379-8096-0F5F47EC3B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13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67D95-5FA4-DD74-042D-1CEB01EC93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9D07D5F-DB25-6033-A4D2-0459D891B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45783"/>
            <a:ext cx="8661082" cy="560071"/>
          </a:xfrm>
        </p:spPr>
        <p:txBody>
          <a:bodyPr/>
          <a:lstStyle/>
          <a:p>
            <a:r>
              <a:rPr lang="en-US" altLang="en-US" dirty="0"/>
              <a:t>Map Interface Context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813547-7BF5-4D38-961A-4ACBFD528E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2E348FA-C9CA-2A0C-BCDB-64699C469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999" y="1954212"/>
            <a:ext cx="7620000" cy="401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808652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9EEC7D-C961-D6FC-8D40-ABB54E7D08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Stores key/value pairs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Maps from the key to the value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Keys are unique </a:t>
            </a:r>
          </a:p>
          <a:p>
            <a:pPr marL="65614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a single key only appears once in the Map</a:t>
            </a:r>
          </a:p>
          <a:p>
            <a:pPr marL="65614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a key can map to only one value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Values do not have to be unique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23FF11-B911-6379-8096-0F5F47EC3B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14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67D95-5FA4-DD74-042D-1CEB01EC93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9D07D5F-DB25-6033-A4D2-0459D891B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45783"/>
            <a:ext cx="8661082" cy="560071"/>
          </a:xfrm>
        </p:spPr>
        <p:txBody>
          <a:bodyPr/>
          <a:lstStyle/>
          <a:p>
            <a:r>
              <a:rPr lang="en-US" altLang="en-US" dirty="0"/>
              <a:t>Map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066103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9EEC7D-C961-D6FC-8D40-ABB54E7D08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en-US" sz="1600" b="1" dirty="0">
                <a:latin typeface="Consolas" panose="020B0609020204030204" pitchFamily="49" charset="0"/>
              </a:rPr>
              <a:t>Object put(Object key, Object value)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en-US" sz="1600" b="1" dirty="0">
                <a:latin typeface="Consolas" panose="020B0609020204030204" pitchFamily="49" charset="0"/>
              </a:rPr>
              <a:t>Object get(Object key)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en-US" sz="1600" b="1" dirty="0">
                <a:latin typeface="Consolas" panose="020B0609020204030204" pitchFamily="49" charset="0"/>
              </a:rPr>
              <a:t>Object remove(Object key)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en-US" sz="1600" b="1" dirty="0" err="1">
                <a:latin typeface="Consolas" panose="020B0609020204030204" pitchFamily="49" charset="0"/>
              </a:rPr>
              <a:t>boolean</a:t>
            </a:r>
            <a:r>
              <a:rPr lang="en-US" altLang="en-US" sz="1600" b="1" dirty="0">
                <a:latin typeface="Consolas" panose="020B0609020204030204" pitchFamily="49" charset="0"/>
              </a:rPr>
              <a:t> </a:t>
            </a:r>
            <a:r>
              <a:rPr lang="en-US" altLang="en-US" sz="1600" b="1" dirty="0" err="1">
                <a:latin typeface="Consolas" panose="020B0609020204030204" pitchFamily="49" charset="0"/>
              </a:rPr>
              <a:t>containsKey</a:t>
            </a:r>
            <a:r>
              <a:rPr lang="en-US" altLang="en-US" sz="1600" b="1" dirty="0">
                <a:latin typeface="Consolas" panose="020B0609020204030204" pitchFamily="49" charset="0"/>
              </a:rPr>
              <a:t>(Object key)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en-US" sz="1600" b="1" dirty="0" err="1">
                <a:latin typeface="Consolas" panose="020B0609020204030204" pitchFamily="49" charset="0"/>
              </a:rPr>
              <a:t>boolean</a:t>
            </a:r>
            <a:r>
              <a:rPr lang="en-US" altLang="en-US" sz="1600" b="1" dirty="0">
                <a:latin typeface="Consolas" panose="020B0609020204030204" pitchFamily="49" charset="0"/>
              </a:rPr>
              <a:t> </a:t>
            </a:r>
            <a:r>
              <a:rPr lang="en-US" altLang="en-US" sz="1600" b="1" dirty="0" err="1">
                <a:latin typeface="Consolas" panose="020B0609020204030204" pitchFamily="49" charset="0"/>
              </a:rPr>
              <a:t>containsValue</a:t>
            </a:r>
            <a:r>
              <a:rPr lang="en-US" altLang="en-US" sz="1600" b="1" dirty="0">
                <a:latin typeface="Consolas" panose="020B0609020204030204" pitchFamily="49" charset="0"/>
              </a:rPr>
              <a:t>(Object value)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en-US" sz="1600" b="1" dirty="0">
                <a:latin typeface="Consolas" panose="020B0609020204030204" pitchFamily="49" charset="0"/>
              </a:rPr>
              <a:t>int size()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en-US" sz="1600" b="1" dirty="0" err="1">
                <a:latin typeface="Consolas" panose="020B0609020204030204" pitchFamily="49" charset="0"/>
              </a:rPr>
              <a:t>boolean</a:t>
            </a:r>
            <a:r>
              <a:rPr lang="en-US" altLang="en-US" sz="1600" b="1" dirty="0">
                <a:latin typeface="Consolas" panose="020B0609020204030204" pitchFamily="49" charset="0"/>
              </a:rPr>
              <a:t> </a:t>
            </a:r>
            <a:r>
              <a:rPr lang="en-US" altLang="en-US" sz="1600" b="1" dirty="0" err="1">
                <a:latin typeface="Consolas" panose="020B0609020204030204" pitchFamily="49" charset="0"/>
              </a:rPr>
              <a:t>isEmpty</a:t>
            </a:r>
            <a:r>
              <a:rPr lang="en-US" altLang="en-US" sz="1600" b="1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23FF11-B911-6379-8096-0F5F47EC3B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15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67D95-5FA4-DD74-042D-1CEB01EC93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9D07D5F-DB25-6033-A4D2-0459D891B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45783"/>
            <a:ext cx="8661082" cy="560071"/>
          </a:xfrm>
        </p:spPr>
        <p:txBody>
          <a:bodyPr/>
          <a:lstStyle/>
          <a:p>
            <a:r>
              <a:rPr lang="en-US" altLang="en-US" dirty="0"/>
              <a:t>Map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237291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9EEC7D-C961-D6FC-8D40-ABB54E7D08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999" y="1079500"/>
            <a:ext cx="8916081" cy="5761038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 means of iterating over the keys and values in a Map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Set </a:t>
            </a:r>
            <a:r>
              <a:rPr lang="en-US" sz="1600" dirty="0" err="1"/>
              <a:t>keySet</a:t>
            </a:r>
            <a:r>
              <a:rPr lang="en-US" sz="1600" dirty="0"/>
              <a:t>()</a:t>
            </a:r>
          </a:p>
          <a:p>
            <a:pPr marL="65614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returns the Set of keys contained in the Map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Collection values()</a:t>
            </a:r>
          </a:p>
          <a:p>
            <a:pPr marL="65614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returns the Collection of values contained in the Map. This Collection is not a Set, as multiple keys can map to the same value.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Set </a:t>
            </a:r>
            <a:r>
              <a:rPr lang="en-US" sz="1600" dirty="0" err="1"/>
              <a:t>entrySet</a:t>
            </a:r>
            <a:r>
              <a:rPr lang="en-US" sz="1600" dirty="0"/>
              <a:t>()</a:t>
            </a:r>
          </a:p>
          <a:p>
            <a:pPr marL="65614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returns the Set of key-value pairs contained in the Map. The Map interface provides a small nested interface called </a:t>
            </a:r>
            <a:r>
              <a:rPr lang="en-US" sz="1600" dirty="0" err="1"/>
              <a:t>Map.Entry</a:t>
            </a:r>
            <a:r>
              <a:rPr lang="en-US" sz="1600" dirty="0"/>
              <a:t> that is the type of the elements in this Set.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23FF11-B911-6379-8096-0F5F47EC3B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16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67D95-5FA4-DD74-042D-1CEB01EC93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9D07D5F-DB25-6033-A4D2-0459D891B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45783"/>
            <a:ext cx="8661082" cy="560071"/>
          </a:xfrm>
        </p:spPr>
        <p:txBody>
          <a:bodyPr/>
          <a:lstStyle/>
          <a:p>
            <a:r>
              <a:rPr lang="en-US" altLang="en-US" dirty="0"/>
              <a:t>Map Views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584765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491D0B5-3B8C-74E3-6F69-0BA924855A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22991" y="1182053"/>
            <a:ext cx="7559675" cy="1707966"/>
          </a:xfrm>
        </p:spPr>
        <p:txBody>
          <a:bodyPr/>
          <a:lstStyle/>
          <a:p>
            <a:r>
              <a:rPr lang="en-GB" dirty="0"/>
              <a:t>EXAMPLE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D186113-C121-1E64-7082-36DAC7775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7738" y="6115050"/>
            <a:ext cx="7559675" cy="491231"/>
          </a:xfrm>
        </p:spPr>
        <p:txBody>
          <a:bodyPr/>
          <a:lstStyle/>
          <a:p>
            <a:r>
              <a:rPr lang="en-US" dirty="0"/>
              <a:t>8 May 2024, Speaker name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A3C57-840E-2D8A-0C3B-113D4169E6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621505"/>
      </p:ext>
    </p:ext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9EEC7D-C961-D6FC-8D40-ABB54E7D08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999" y="1079500"/>
            <a:ext cx="8916081" cy="5761038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In addition to the basic operations, a Collection may provide “bulk” operations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17476" lvl="3" indent="0">
              <a:lnSpc>
                <a:spcPct val="150000"/>
              </a:lnSpc>
              <a:buNone/>
            </a:pPr>
            <a:r>
              <a:rPr lang="en-US" sz="1600" dirty="0" err="1">
                <a:latin typeface="Consolas" panose="020B0609020204030204" pitchFamily="49" charset="0"/>
              </a:rPr>
              <a:t>boolean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containsAll</a:t>
            </a:r>
            <a:r>
              <a:rPr lang="en-US" sz="1600" dirty="0">
                <a:latin typeface="Consolas" panose="020B0609020204030204" pitchFamily="49" charset="0"/>
              </a:rPr>
              <a:t>(Collection c);</a:t>
            </a:r>
          </a:p>
          <a:p>
            <a:pPr marL="317476" lvl="3" indent="0">
              <a:lnSpc>
                <a:spcPct val="150000"/>
              </a:lnSpc>
              <a:buNone/>
            </a:pPr>
            <a:r>
              <a:rPr lang="en-US" sz="1600" dirty="0" err="1">
                <a:latin typeface="Consolas" panose="020B0609020204030204" pitchFamily="49" charset="0"/>
              </a:rPr>
              <a:t>boolean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addAll</a:t>
            </a:r>
            <a:r>
              <a:rPr lang="en-US" sz="1600" dirty="0">
                <a:latin typeface="Consolas" panose="020B0609020204030204" pitchFamily="49" charset="0"/>
              </a:rPr>
              <a:t>(Collection c);    // Optional</a:t>
            </a:r>
          </a:p>
          <a:p>
            <a:pPr marL="317476" lvl="3" indent="0">
              <a:lnSpc>
                <a:spcPct val="150000"/>
              </a:lnSpc>
              <a:buNone/>
            </a:pPr>
            <a:r>
              <a:rPr lang="en-US" sz="1600" dirty="0" err="1">
                <a:latin typeface="Consolas" panose="020B0609020204030204" pitchFamily="49" charset="0"/>
              </a:rPr>
              <a:t>boolean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removeAll</a:t>
            </a:r>
            <a:r>
              <a:rPr lang="en-US" sz="1600" dirty="0">
                <a:latin typeface="Consolas" panose="020B0609020204030204" pitchFamily="49" charset="0"/>
              </a:rPr>
              <a:t>(Collection c); // Optional</a:t>
            </a:r>
          </a:p>
          <a:p>
            <a:pPr marL="317476" lvl="3" indent="0">
              <a:lnSpc>
                <a:spcPct val="150000"/>
              </a:lnSpc>
              <a:buNone/>
            </a:pPr>
            <a:r>
              <a:rPr lang="en-US" sz="1600" dirty="0" err="1">
                <a:latin typeface="Consolas" panose="020B0609020204030204" pitchFamily="49" charset="0"/>
              </a:rPr>
              <a:t>boolean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retainAll</a:t>
            </a:r>
            <a:r>
              <a:rPr lang="en-US" sz="1600" dirty="0">
                <a:latin typeface="Consolas" panose="020B0609020204030204" pitchFamily="49" charset="0"/>
              </a:rPr>
              <a:t>(Collection c); // Optional</a:t>
            </a:r>
          </a:p>
          <a:p>
            <a:pPr marL="317476" lvl="3" indent="0">
              <a:lnSpc>
                <a:spcPct val="150000"/>
              </a:lnSpc>
              <a:buNone/>
            </a:pPr>
            <a:r>
              <a:rPr lang="en-US" sz="1600" dirty="0">
                <a:latin typeface="Consolas" panose="020B0609020204030204" pitchFamily="49" charset="0"/>
              </a:rPr>
              <a:t>void clear();                    // Optional</a:t>
            </a:r>
          </a:p>
          <a:p>
            <a:pPr marL="317476" lvl="3" indent="0">
              <a:lnSpc>
                <a:spcPct val="150000"/>
              </a:lnSpc>
              <a:buNone/>
            </a:pPr>
            <a:r>
              <a:rPr lang="en-US" sz="1600" dirty="0">
                <a:latin typeface="Consolas" panose="020B0609020204030204" pitchFamily="49" charset="0"/>
              </a:rPr>
              <a:t>Object[] </a:t>
            </a:r>
            <a:r>
              <a:rPr lang="en-US" sz="1600" dirty="0" err="1">
                <a:latin typeface="Consolas" panose="020B0609020204030204" pitchFamily="49" charset="0"/>
              </a:rPr>
              <a:t>toArray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pPr marL="317476" lvl="3" indent="0">
              <a:lnSpc>
                <a:spcPct val="150000"/>
              </a:lnSpc>
              <a:buNone/>
            </a:pPr>
            <a:r>
              <a:rPr lang="en-US" sz="1600" dirty="0">
                <a:latin typeface="Consolas" panose="020B0609020204030204" pitchFamily="49" charset="0"/>
              </a:rPr>
              <a:t>Object[] </a:t>
            </a:r>
            <a:r>
              <a:rPr lang="en-US" sz="1600" dirty="0" err="1">
                <a:latin typeface="Consolas" panose="020B0609020204030204" pitchFamily="49" charset="0"/>
              </a:rPr>
              <a:t>toArray</a:t>
            </a:r>
            <a:r>
              <a:rPr lang="en-US" sz="1600" dirty="0">
                <a:latin typeface="Consolas" panose="020B0609020204030204" pitchFamily="49" charset="0"/>
              </a:rPr>
              <a:t>(Object a[]);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23FF11-B911-6379-8096-0F5F47EC3B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18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67D95-5FA4-DD74-042D-1CEB01EC93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9D07D5F-DB25-6033-A4D2-0459D891B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45783"/>
            <a:ext cx="8661082" cy="560071"/>
          </a:xfrm>
        </p:spPr>
        <p:txBody>
          <a:bodyPr/>
          <a:lstStyle/>
          <a:p>
            <a:r>
              <a:rPr lang="en-US" altLang="en-US" dirty="0"/>
              <a:t>Bulk Operations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364944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89D512-1DEB-7096-3BF9-0BC6A4A55D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en-US" dirty="0"/>
              <a:t>Collections Framework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402E0-4580-9084-C9C0-3DC5854200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E779FD-8339-B65D-7C70-4B77D397FB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7739" y="3903030"/>
            <a:ext cx="6184582" cy="221201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Exploring List, Set, and Map Implementations for Organized Data Storage and Retrieval.</a:t>
            </a:r>
          </a:p>
        </p:txBody>
      </p:sp>
    </p:spTree>
    <p:extLst>
      <p:ext uri="{BB962C8B-B14F-4D97-AF65-F5344CB8AC3E}">
        <p14:creationId xmlns:p14="http://schemas.microsoft.com/office/powerpoint/2010/main" val="75681794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7A3321-7124-308A-15C8-B4BFF4102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19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E50D2A-EE6D-90D6-3B6E-3A751F3636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09152E-BFB7-520B-E107-E26B497C9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06059"/>
            <a:ext cx="8661082" cy="560071"/>
          </a:xfrm>
        </p:spPr>
        <p:txBody>
          <a:bodyPr/>
          <a:lstStyle/>
          <a:p>
            <a:r>
              <a:rPr lang="en-US" altLang="en-US" dirty="0"/>
              <a:t>Utilities Context</a:t>
            </a:r>
            <a:endParaRPr 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903F11E8-16B3-AE0F-A446-D5922645F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2" y="1774030"/>
            <a:ext cx="7620000" cy="401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530309"/>
      </p:ext>
    </p:extLst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7A3321-7124-308A-15C8-B4BFF4102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20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E50D2A-EE6D-90D6-3B6E-3A751F3636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09152E-BFB7-520B-E107-E26B497C9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06059"/>
            <a:ext cx="8661082" cy="560071"/>
          </a:xfrm>
        </p:spPr>
        <p:txBody>
          <a:bodyPr/>
          <a:lstStyle/>
          <a:p>
            <a:r>
              <a:rPr lang="en-US" altLang="en-US" dirty="0"/>
              <a:t>Utilities Context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31D900-24DA-ECC9-8C25-CED807A30096}"/>
              </a:ext>
            </a:extLst>
          </p:cNvPr>
          <p:cNvSpPr txBox="1"/>
          <p:nvPr/>
        </p:nvSpPr>
        <p:spPr bwMode="ltGray">
          <a:xfrm>
            <a:off x="416560" y="1280160"/>
            <a:ext cx="8768080" cy="338324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00913" tIns="50457" rIns="100913" bIns="50457" rtlCol="0" anchor="t" anchorCtr="0">
            <a:spAutoFit/>
          </a:bodyPr>
          <a:lstStyle/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The Collections class provides a number of static methods for fundamental algorithms</a:t>
            </a:r>
          </a:p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Most operate on Lists, some on all Collections</a:t>
            </a:r>
          </a:p>
          <a:p>
            <a:pPr marL="788940" lvl="1" indent="-285750" eaLnBrk="0" hangingPunct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+mn-lt"/>
              </a:rPr>
              <a:t>Sort, Search, Shuffle</a:t>
            </a:r>
          </a:p>
          <a:p>
            <a:pPr marL="788940" lvl="1" indent="-285750" eaLnBrk="0" hangingPunct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+mn-lt"/>
              </a:rPr>
              <a:t>Reverse, fill, copy</a:t>
            </a:r>
          </a:p>
          <a:p>
            <a:pPr marL="788940" lvl="1" indent="-285750" eaLnBrk="0" hangingPunct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+mn-lt"/>
              </a:rPr>
              <a:t>Min, max</a:t>
            </a:r>
          </a:p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Wrappers</a:t>
            </a:r>
          </a:p>
          <a:p>
            <a:pPr marL="788940" lvl="1" indent="-285750" eaLnBrk="0" hangingPunct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+mn-lt"/>
              </a:rPr>
              <a:t>synchronized Collections, Lists, Sets, </a:t>
            </a:r>
            <a:r>
              <a:rPr lang="en-US" sz="1600" dirty="0" err="1">
                <a:latin typeface="+mn-lt"/>
              </a:rPr>
              <a:t>etc</a:t>
            </a:r>
            <a:endParaRPr lang="en-US" sz="1600" dirty="0">
              <a:latin typeface="+mn-lt"/>
            </a:endParaRPr>
          </a:p>
          <a:p>
            <a:pPr marL="788940" lvl="1" indent="-285750" eaLnBrk="0" hangingPunct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+mn-lt"/>
              </a:rPr>
              <a:t>unmodifiable Collections, Lists, Sets, </a:t>
            </a:r>
            <a:r>
              <a:rPr lang="en-US" sz="1600" dirty="0" err="1">
                <a:latin typeface="+mn-lt"/>
              </a:rPr>
              <a:t>etc</a:t>
            </a:r>
            <a:endParaRPr lang="en-US" sz="1600" dirty="0">
              <a:latin typeface="+mn-lt"/>
            </a:endParaRPr>
          </a:p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2522815"/>
      </p:ext>
    </p:extLst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235893-D21C-6F51-FEC1-DDBFD617A0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1758185"/>
            <a:ext cx="7559675" cy="1707966"/>
          </a:xfrm>
        </p:spPr>
        <p:txBody>
          <a:bodyPr/>
          <a:lstStyle/>
          <a:p>
            <a:r>
              <a:rPr lang="en-US" dirty="0"/>
              <a:t>Generics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7C4EF-35A9-09FF-28E4-DA571B2EE2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CD5CF5-99F0-CDEB-DD08-388306FE50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7737" y="3466151"/>
            <a:ext cx="7559675" cy="2212019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Collections.sort</a:t>
            </a:r>
            <a:r>
              <a:rPr lang="en-GB" dirty="0"/>
              <a:t>(</a:t>
            </a:r>
            <a:r>
              <a:rPr lang="en-GB" dirty="0" err="1"/>
              <a:t>ArrayList</a:t>
            </a:r>
            <a:r>
              <a:rPr lang="en-GB" dirty="0"/>
              <a:t>&lt;T&gt;)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Implementing a generic interface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Comparator Example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Review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9401002"/>
      </p:ext>
    </p:extLst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CED7E6-ADCD-4F2F-335C-78B37C025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95495"/>
            <a:ext cx="8661082" cy="560071"/>
          </a:xfrm>
        </p:spPr>
        <p:txBody>
          <a:bodyPr/>
          <a:lstStyle/>
          <a:p>
            <a:r>
              <a:rPr lang="en-GB" sz="1800" dirty="0" err="1"/>
              <a:t>Collections.sort</a:t>
            </a:r>
            <a:r>
              <a:rPr lang="en-GB" sz="1800" dirty="0"/>
              <a:t>(</a:t>
            </a:r>
            <a:r>
              <a:rPr lang="en-GB" sz="1800" dirty="0" err="1"/>
              <a:t>ArrayList</a:t>
            </a:r>
            <a:r>
              <a:rPr lang="en-GB" sz="1800" dirty="0"/>
              <a:t>&lt;T&gt;) – how can it work?</a:t>
            </a:r>
            <a:endParaRPr 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45D9DA-6E76-28E7-B6D3-41745B0B2209}"/>
              </a:ext>
            </a:extLst>
          </p:cNvPr>
          <p:cNvSpPr txBox="1">
            <a:spLocks noChangeArrowheads="1"/>
          </p:cNvSpPr>
          <p:nvPr/>
        </p:nvSpPr>
        <p:spPr>
          <a:xfrm>
            <a:off x="341272" y="1307852"/>
            <a:ext cx="10218659" cy="33925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rgbClr val="00A3E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2pPr>
            <a:lvl3pPr marL="370390" indent="-37039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400" kern="1200" baseline="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3pPr>
            <a:lvl4pPr marL="687866" indent="-31747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2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4pPr>
            <a:lvl5pPr marL="1054655" indent="-333664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0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5pPr>
            <a:lvl6pPr marL="1297788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6pPr>
            <a:lvl7pPr marL="180083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7pPr>
            <a:lvl8pPr marL="2303875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8pPr>
            <a:lvl9pPr marL="280692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 defTabSz="91440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GB" sz="1800" dirty="0"/>
              <a:t>Framework's </a:t>
            </a:r>
            <a:r>
              <a:rPr lang="en-GB" sz="1800" dirty="0">
                <a:solidFill>
                  <a:srgbClr val="0000C8"/>
                </a:solidFill>
                <a:latin typeface="Lucida Console" pitchFamily="49" charset="0"/>
              </a:rPr>
              <a:t>Collections</a:t>
            </a:r>
            <a:r>
              <a:rPr lang="en-GB" sz="1800" dirty="0">
                <a:latin typeface="Lucida Console" pitchFamily="49" charset="0"/>
              </a:rPr>
              <a:t> </a:t>
            </a:r>
            <a:r>
              <a:rPr lang="en-GB" sz="1800" dirty="0"/>
              <a:t>class can sort known types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4CE70B-9D3B-D340-1520-1FCAC994269F}"/>
              </a:ext>
            </a:extLst>
          </p:cNvPr>
          <p:cNvSpPr/>
          <p:nvPr/>
        </p:nvSpPr>
        <p:spPr>
          <a:xfrm>
            <a:off x="622100" y="2190500"/>
            <a:ext cx="8828114" cy="1815882"/>
          </a:xfrm>
          <a:prstGeom prst="rect">
            <a:avLst/>
          </a:prstGeom>
          <a:solidFill>
            <a:schemeClr val="bg1"/>
          </a:solidFill>
          <a:ln w="19050">
            <a:solidFill>
              <a:srgbClr val="004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&lt;Integer&gt; </a:t>
            </a:r>
            <a:r>
              <a:rPr lang="en-GB" sz="1400" dirty="0">
                <a:solidFill>
                  <a:srgbClr val="6A3E3E"/>
                </a:solidFill>
                <a:latin typeface="Consolas" panose="020B0609020204030204" pitchFamily="49" charset="0"/>
              </a:rPr>
              <a:t>ages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		     </a:t>
            </a:r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&lt;Integer&gt;(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Arrays.</a:t>
            </a:r>
            <a:r>
              <a:rPr lang="en-GB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asList</a:t>
            </a:r>
            <a:r>
              <a:rPr lang="en-GB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(30,22,13,18));</a:t>
            </a:r>
          </a:p>
          <a:p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Collections.</a:t>
            </a:r>
            <a:r>
              <a:rPr lang="en-GB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sort</a:t>
            </a:r>
            <a:r>
              <a:rPr lang="en-GB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i="1" dirty="0">
                <a:solidFill>
                  <a:srgbClr val="6A3E3E"/>
                </a:solidFill>
                <a:latin typeface="Consolas" panose="020B0609020204030204" pitchFamily="49" charset="0"/>
              </a:rPr>
              <a:t>ages</a:t>
            </a:r>
            <a:r>
              <a:rPr lang="en-GB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400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GB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no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GB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ages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GB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GB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GB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no</a:t>
            </a:r>
            <a:r>
              <a:rPr lang="en-GB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4AF0D4-82FE-B17B-3345-B01BB92682C9}"/>
              </a:ext>
            </a:extLst>
          </p:cNvPr>
          <p:cNvSpPr/>
          <p:nvPr/>
        </p:nvSpPr>
        <p:spPr>
          <a:xfrm>
            <a:off x="8909881" y="2934595"/>
            <a:ext cx="432262" cy="9541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13</a:t>
            </a: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18</a:t>
            </a: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22</a:t>
            </a: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30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003400-E741-010C-CBF1-AC74397A357C}"/>
              </a:ext>
            </a:extLst>
          </p:cNvPr>
          <p:cNvSpPr/>
          <p:nvPr/>
        </p:nvSpPr>
        <p:spPr>
          <a:xfrm>
            <a:off x="630410" y="4119053"/>
            <a:ext cx="8819804" cy="1815882"/>
          </a:xfrm>
          <a:prstGeom prst="rect">
            <a:avLst/>
          </a:prstGeom>
          <a:solidFill>
            <a:schemeClr val="bg1"/>
          </a:solidFill>
          <a:ln w="19050">
            <a:solidFill>
              <a:srgbClr val="004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&lt;String&gt; </a:t>
            </a:r>
            <a:r>
              <a:rPr lang="en-GB" sz="1400" dirty="0">
                <a:solidFill>
                  <a:srgbClr val="6A3E3E"/>
                </a:solidFill>
                <a:latin typeface="Consolas" panose="020B0609020204030204" pitchFamily="49" charset="0"/>
              </a:rPr>
              <a:t>names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								              </a:t>
            </a:r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&lt;String&gt;(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Arrays.</a:t>
            </a:r>
            <a:r>
              <a:rPr lang="en-GB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asList</a:t>
            </a:r>
            <a:r>
              <a:rPr lang="en-GB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GB" sz="14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zak</a:t>
            </a:r>
            <a:r>
              <a:rPr lang="en-GB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GB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GB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GB" sz="14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Fred"</a:t>
            </a:r>
            <a:r>
              <a:rPr lang="en-GB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GB" sz="14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"john"</a:t>
            </a:r>
            <a:r>
              <a:rPr lang="en-GB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GB" sz="14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"bob</a:t>
            </a:r>
            <a:r>
              <a:rPr lang="en-GB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GB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Collections.</a:t>
            </a:r>
            <a:r>
              <a:rPr lang="en-GB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sort</a:t>
            </a:r>
            <a:r>
              <a:rPr lang="en-GB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i="1" dirty="0">
                <a:solidFill>
                  <a:srgbClr val="6A3E3E"/>
                </a:solidFill>
                <a:latin typeface="Consolas" panose="020B0609020204030204" pitchFamily="49" charset="0"/>
              </a:rPr>
              <a:t>names, </a:t>
            </a:r>
            <a:r>
              <a:rPr lang="en-GB" sz="1400" dirty="0" err="1"/>
              <a:t>Collections.</a:t>
            </a:r>
            <a:r>
              <a:rPr lang="en-GB" sz="1400" i="1" dirty="0" err="1"/>
              <a:t>reverseOrder</a:t>
            </a:r>
            <a:r>
              <a:rPr lang="en-GB" sz="1400" i="1" dirty="0"/>
              <a:t>() </a:t>
            </a:r>
            <a:r>
              <a:rPr lang="en-GB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400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(String </a:t>
            </a:r>
            <a:r>
              <a:rPr lang="en-GB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GB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names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GB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GB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GB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GB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6C455-7BCF-D736-5359-FC930D0ECB3A}"/>
              </a:ext>
            </a:extLst>
          </p:cNvPr>
          <p:cNvSpPr/>
          <p:nvPr/>
        </p:nvSpPr>
        <p:spPr>
          <a:xfrm>
            <a:off x="8679896" y="4899165"/>
            <a:ext cx="687194" cy="9541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1400" dirty="0" err="1"/>
              <a:t>zak</a:t>
            </a:r>
            <a:endParaRPr lang="en-GB" sz="1400" dirty="0"/>
          </a:p>
          <a:p>
            <a:r>
              <a:rPr lang="en-GB" sz="1400" dirty="0"/>
              <a:t>john</a:t>
            </a:r>
          </a:p>
          <a:p>
            <a:r>
              <a:rPr lang="en-GB" sz="1400" dirty="0"/>
              <a:t>bob</a:t>
            </a:r>
          </a:p>
          <a:p>
            <a:r>
              <a:rPr lang="en-GB" sz="1400" dirty="0"/>
              <a:t>Fred</a:t>
            </a:r>
          </a:p>
        </p:txBody>
      </p:sp>
    </p:spTree>
    <p:extLst>
      <p:ext uri="{BB962C8B-B14F-4D97-AF65-F5344CB8AC3E}">
        <p14:creationId xmlns:p14="http://schemas.microsoft.com/office/powerpoint/2010/main" val="2443903542"/>
      </p:ext>
    </p:extLst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CB6C41-D5A2-3153-247C-34D2C36C6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23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9BB238-1360-F4F3-9F66-ABE0837A9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110ED6-9D7F-482B-A183-41329D618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620077"/>
            <a:ext cx="8661082" cy="560071"/>
          </a:xfrm>
        </p:spPr>
        <p:txBody>
          <a:bodyPr/>
          <a:lstStyle/>
          <a:p>
            <a:r>
              <a:rPr lang="en-GB" sz="1800" dirty="0"/>
              <a:t>sort() does not sort user defined types (Java or C#)</a:t>
            </a:r>
            <a:endParaRPr lang="en-US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EF6DF8-008F-6D79-44C9-64BE26792E84}"/>
              </a:ext>
            </a:extLst>
          </p:cNvPr>
          <p:cNvSpPr/>
          <p:nvPr/>
        </p:nvSpPr>
        <p:spPr>
          <a:xfrm>
            <a:off x="1344330" y="1612107"/>
            <a:ext cx="7194885" cy="2554545"/>
          </a:xfrm>
          <a:prstGeom prst="rect">
            <a:avLst/>
          </a:prstGeom>
          <a:solidFill>
            <a:schemeClr val="bg1"/>
          </a:solidFill>
          <a:ln w="19050">
            <a:solidFill>
              <a:srgbClr val="004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Account { </a:t>
            </a:r>
          </a:p>
          <a:p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n-GB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balance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String </a:t>
            </a:r>
            <a:r>
              <a:rPr lang="en-GB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Account(</a:t>
            </a:r>
            <a:r>
              <a:rPr lang="en-GB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balance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String </a:t>
            </a:r>
            <a:r>
              <a:rPr lang="en-GB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1"/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GB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GB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GB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balance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balance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GB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1A8C13-0315-5175-664E-2DA720311C0C}"/>
              </a:ext>
            </a:extLst>
          </p:cNvPr>
          <p:cNvSpPr/>
          <p:nvPr/>
        </p:nvSpPr>
        <p:spPr>
          <a:xfrm>
            <a:off x="1353955" y="4270218"/>
            <a:ext cx="7185259" cy="1340688"/>
          </a:xfrm>
          <a:prstGeom prst="rect">
            <a:avLst/>
          </a:prstGeom>
          <a:solidFill>
            <a:schemeClr val="bg1"/>
          </a:solidFill>
          <a:ln w="19050">
            <a:solidFill>
              <a:srgbClr val="004050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&lt;Account&gt; </a:t>
            </a:r>
            <a:r>
              <a:rPr lang="en-GB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accounts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&lt;Account&gt; ( 		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Arrays.</a:t>
            </a:r>
            <a:r>
              <a:rPr lang="en-GB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asList</a:t>
            </a:r>
            <a:r>
              <a:rPr lang="en-GB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i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GB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Account(111, 1000, </a:t>
            </a:r>
            <a:r>
              <a:rPr lang="en-GB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"Bob"</a:t>
            </a:r>
            <a:r>
              <a:rPr lang="en-GB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</a:p>
          <a:p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		            new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Account(222, 5000, </a:t>
            </a:r>
            <a:r>
              <a:rPr lang="en-GB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"Wilma"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</a:p>
          <a:p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			    new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Account(333, 2000, </a:t>
            </a:r>
            <a:r>
              <a:rPr lang="en-GB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"Abby"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)));</a:t>
            </a:r>
          </a:p>
          <a:p>
            <a:pPr>
              <a:lnSpc>
                <a:spcPct val="107000"/>
              </a:lnSpc>
            </a:pP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Collections.</a:t>
            </a:r>
            <a:r>
              <a:rPr lang="en-GB" sz="1600" b="1" i="1" u="sng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sort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accounts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6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ular Callout 5">
            <a:extLst>
              <a:ext uri="{FF2B5EF4-FFF2-40B4-BE49-F238E27FC236}">
                <a16:creationId xmlns:a16="http://schemas.microsoft.com/office/drawing/2014/main" id="{C8C0F2AB-0DFD-B94F-B01D-1BF6659F1594}"/>
              </a:ext>
            </a:extLst>
          </p:cNvPr>
          <p:cNvSpPr/>
          <p:nvPr/>
        </p:nvSpPr>
        <p:spPr>
          <a:xfrm>
            <a:off x="1353955" y="5791179"/>
            <a:ext cx="7185259" cy="698269"/>
          </a:xfrm>
          <a:prstGeom prst="wedgeRoundRectCallout">
            <a:avLst>
              <a:gd name="adj1" fmla="val -30437"/>
              <a:gd name="adj2" fmla="val -63775"/>
              <a:gd name="adj3" fmla="val 16667"/>
            </a:avLst>
          </a:prstGeom>
          <a:solidFill>
            <a:srgbClr val="00A3E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solidFill>
                  <a:srgbClr val="C00000"/>
                </a:solidFill>
                <a:latin typeface="Consolas" panose="020B0609020204030204" pitchFamily="49" charset="0"/>
              </a:rPr>
              <a:t>Compilation error: </a:t>
            </a:r>
            <a:r>
              <a:rPr lang="en-GB" sz="1400" dirty="0">
                <a:solidFill>
                  <a:schemeClr val="tx1"/>
                </a:solidFill>
                <a:latin typeface="Consolas" panose="020B0609020204030204" pitchFamily="49" charset="0"/>
              </a:rPr>
              <a:t>The method sort(List&lt;T&gt;) in the type Collections is not applicable for the arguments (</a:t>
            </a:r>
            <a:r>
              <a:rPr lang="en-GB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ArrayList</a:t>
            </a:r>
            <a:r>
              <a:rPr lang="en-GB" sz="1400" dirty="0">
                <a:solidFill>
                  <a:schemeClr val="tx1"/>
                </a:solidFill>
                <a:latin typeface="Consolas" panose="020B0609020204030204" pitchFamily="49" charset="0"/>
              </a:rPr>
              <a:t>&lt;</a:t>
            </a:r>
            <a:r>
              <a:rPr lang="en-GB" sz="1400" dirty="0">
                <a:solidFill>
                  <a:srgbClr val="C00000"/>
                </a:solidFill>
                <a:latin typeface="Consolas" panose="020B0609020204030204" pitchFamily="49" charset="0"/>
              </a:rPr>
              <a:t>Account</a:t>
            </a:r>
            <a:r>
              <a:rPr lang="en-GB" sz="1400" dirty="0">
                <a:solidFill>
                  <a:schemeClr val="tx1"/>
                </a:solidFill>
                <a:latin typeface="Consolas" panose="020B0609020204030204" pitchFamily="49" charset="0"/>
              </a:rPr>
              <a:t>&gt;)</a:t>
            </a:r>
            <a:endParaRPr lang="en-GB" sz="16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804706"/>
      </p:ext>
    </p:extLst>
  </p:cSld>
  <p:clrMapOvr>
    <a:masterClrMapping/>
  </p:clrMapOvr>
  <p:transition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2E0DE5-4DCB-6F4A-B3D5-0E9D4EB07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24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B4E34D-9952-DD93-C0E7-C7FD2BFC5B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A3C0CC-B4B2-62D0-36FC-B3E50756A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620078"/>
            <a:ext cx="8661082" cy="560071"/>
          </a:xfrm>
        </p:spPr>
        <p:txBody>
          <a:bodyPr/>
          <a:lstStyle/>
          <a:p>
            <a:r>
              <a:rPr lang="en-GB" sz="1800" dirty="0"/>
              <a:t>Implementing a generic interface </a:t>
            </a:r>
            <a:br>
              <a:rPr lang="en-IN" sz="1800" dirty="0"/>
            </a:br>
            <a:endParaRPr lang="en-US" sz="1800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B26E0BB-F898-1945-AA22-9CC16C89A744}"/>
              </a:ext>
            </a:extLst>
          </p:cNvPr>
          <p:cNvSpPr txBox="1">
            <a:spLocks/>
          </p:cNvSpPr>
          <p:nvPr/>
        </p:nvSpPr>
        <p:spPr>
          <a:xfrm>
            <a:off x="1038466" y="1481981"/>
            <a:ext cx="8156334" cy="589903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rgbClr val="00A3E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2pPr>
            <a:lvl3pPr marL="370390" indent="-37039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400" kern="1200" baseline="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3pPr>
            <a:lvl4pPr marL="687866" indent="-31747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2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4pPr>
            <a:lvl5pPr marL="1054655" indent="-333664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0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5pPr>
            <a:lvl6pPr marL="1297788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6pPr>
            <a:lvl7pPr marL="180083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7pPr>
            <a:lvl8pPr marL="2303875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8pPr>
            <a:lvl9pPr marL="280692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 defTabSz="914400">
              <a:lnSpc>
                <a:spcPct val="150000"/>
              </a:lnSpc>
              <a:buFontTx/>
              <a:buChar char="•"/>
            </a:pPr>
            <a:r>
              <a:rPr lang="en-GB" sz="1600" b="1"/>
              <a:t>Interface </a:t>
            </a:r>
            <a:r>
              <a:rPr lang="en-GB" sz="1600" b="1">
                <a:latin typeface="Lucida Console" panose="020B0609040504020204" pitchFamily="49" charset="0"/>
              </a:rPr>
              <a:t>Comparable&lt;T&gt;</a:t>
            </a:r>
          </a:p>
          <a:p>
            <a:pPr marL="684000" lvl="1" indent="-342900" defTabSz="914400">
              <a:lnSpc>
                <a:spcPct val="150000"/>
              </a:lnSpc>
              <a:spcAft>
                <a:spcPts val="650"/>
              </a:spcAft>
              <a:buSzPct val="115000"/>
            </a:pPr>
            <a:r>
              <a:rPr lang="en-GB" sz="1600"/>
              <a:t>If the Collections.sort() method cannot receive a unknown type</a:t>
            </a:r>
          </a:p>
          <a:p>
            <a:pPr marL="684000" lvl="1" indent="-342900" defTabSz="914400">
              <a:lnSpc>
                <a:spcPct val="150000"/>
              </a:lnSpc>
              <a:spcAft>
                <a:spcPts val="650"/>
              </a:spcAft>
              <a:buSzPct val="115000"/>
            </a:pPr>
            <a:r>
              <a:rPr lang="en-GB" sz="1600"/>
              <a:t>What if could receive objects of a known interface</a:t>
            </a:r>
          </a:p>
          <a:p>
            <a:pPr marL="684000" lvl="1" indent="-342900" defTabSz="914400">
              <a:lnSpc>
                <a:spcPct val="150000"/>
              </a:lnSpc>
              <a:spcAft>
                <a:spcPts val="650"/>
              </a:spcAft>
              <a:buSzPct val="115000"/>
            </a:pPr>
            <a:r>
              <a:rPr lang="en-GB" sz="1600"/>
              <a:t>The kind of interface that would enable it to compare two references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803366686"/>
      </p:ext>
    </p:extLst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B3D4D0-52D8-53E6-4762-9BDADC3F5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25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A443D1-E3F2-B104-6177-A34681AF45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F04077-E782-4C37-EB8A-1DDCF8450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657359"/>
            <a:ext cx="8661082" cy="560071"/>
          </a:xfrm>
        </p:spPr>
        <p:txBody>
          <a:bodyPr/>
          <a:lstStyle/>
          <a:p>
            <a:r>
              <a:rPr lang="en-GB" sz="1800" dirty="0"/>
              <a:t>Java: Class must implement Comparable</a:t>
            </a:r>
            <a:endParaRPr lang="en-US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1851B9-9FC4-0D2A-7A2E-B53EF2C25B21}"/>
              </a:ext>
            </a:extLst>
          </p:cNvPr>
          <p:cNvSpPr/>
          <p:nvPr/>
        </p:nvSpPr>
        <p:spPr>
          <a:xfrm>
            <a:off x="971262" y="1720662"/>
            <a:ext cx="7416266" cy="3785652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Account </a:t>
            </a:r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implements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Comparable{</a:t>
            </a:r>
            <a:r>
              <a:rPr lang="en-GB" sz="16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public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balance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600" b="1" dirty="0">
              <a:solidFill>
                <a:srgbClr val="000000"/>
              </a:solidFill>
              <a:highlight>
                <a:srgbClr val="F0D8A8"/>
              </a:highlight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public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GB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public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Account(</a:t>
            </a:r>
            <a:r>
              <a:rPr lang="en-GB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balance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String </a:t>
            </a:r>
            <a:r>
              <a:rPr lang="en-GB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	this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GB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	</a:t>
            </a:r>
            <a:r>
              <a:rPr lang="en-GB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GB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balance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balance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600" b="1" dirty="0">
              <a:solidFill>
                <a:srgbClr val="000000"/>
              </a:solidFill>
              <a:highlight>
                <a:srgbClr val="F0D8A8"/>
              </a:highlight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	this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GB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}</a:t>
            </a:r>
          </a:p>
          <a:p>
            <a:endParaRPr lang="en-GB" sz="1600" dirty="0">
              <a:solidFill>
                <a:srgbClr val="646464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646464"/>
                </a:solidFill>
                <a:latin typeface="Consolas" panose="020B0609020204030204" pitchFamily="49" charset="0"/>
              </a:rPr>
              <a:t>   @Override</a:t>
            </a:r>
          </a:p>
          <a:p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public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compareTo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(Object </a:t>
            </a:r>
            <a:r>
              <a:rPr lang="en-GB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other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	return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GB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balance</a:t>
            </a:r>
            <a:r>
              <a:rPr lang="en-GB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– ((Account)</a:t>
            </a:r>
            <a:r>
              <a:rPr lang="en-GB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other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GB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balance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600" b="1" dirty="0">
              <a:solidFill>
                <a:srgbClr val="000000"/>
              </a:solidFill>
              <a:highlight>
                <a:srgbClr val="D4D4D4"/>
              </a:highlight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}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ounded Rectangular Callout 4">
            <a:extLst>
              <a:ext uri="{FF2B5EF4-FFF2-40B4-BE49-F238E27FC236}">
                <a16:creationId xmlns:a16="http://schemas.microsoft.com/office/drawing/2014/main" id="{809BB243-6C93-134F-2634-F055FBEE17A1}"/>
              </a:ext>
            </a:extLst>
          </p:cNvPr>
          <p:cNvSpPr/>
          <p:nvPr/>
        </p:nvSpPr>
        <p:spPr>
          <a:xfrm>
            <a:off x="2208109" y="5263746"/>
            <a:ext cx="5563402" cy="731514"/>
          </a:xfrm>
          <a:prstGeom prst="wedgeRoundRectCallout">
            <a:avLst>
              <a:gd name="adj1" fmla="val -31316"/>
              <a:gd name="adj2" fmla="val -70403"/>
              <a:gd name="adj3" fmla="val 16667"/>
            </a:avLst>
          </a:prstGeom>
          <a:solidFill>
            <a:srgbClr val="00A3E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cs typeface="Arial" pitchFamily="34" charset="0"/>
              </a:rPr>
              <a:t>Used by the sort method to sort the accounts</a:t>
            </a:r>
            <a:br>
              <a:rPr lang="en-GB" sz="1600" dirty="0">
                <a:solidFill>
                  <a:schemeClr val="tx1"/>
                </a:solidFill>
                <a:cs typeface="Arial" pitchFamily="34" charset="0"/>
              </a:rPr>
            </a:br>
            <a:r>
              <a:rPr lang="en-GB" sz="1600" dirty="0">
                <a:solidFill>
                  <a:schemeClr val="tx1"/>
                </a:solidFill>
                <a:cs typeface="Arial" pitchFamily="34" charset="0"/>
              </a:rPr>
              <a:t>Offers only one way of sorting accounts</a:t>
            </a:r>
          </a:p>
        </p:txBody>
      </p:sp>
    </p:spTree>
    <p:extLst>
      <p:ext uri="{BB962C8B-B14F-4D97-AF65-F5344CB8AC3E}">
        <p14:creationId xmlns:p14="http://schemas.microsoft.com/office/powerpoint/2010/main" val="1271642769"/>
      </p:ext>
    </p:extLst>
  </p:cSld>
  <p:clrMapOvr>
    <a:masterClrMapping/>
  </p:clrMapOvr>
  <p:transition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0838E2-C798-ADA0-43EC-41EDADCE27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26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342F66-F319-6757-6F9D-489F08BAA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4549B3-E619-1407-F8D3-AF0D89FFF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739611"/>
            <a:ext cx="8661082" cy="560071"/>
          </a:xfrm>
        </p:spPr>
        <p:txBody>
          <a:bodyPr/>
          <a:lstStyle/>
          <a:p>
            <a:r>
              <a:rPr lang="en-GB" sz="1800" dirty="0"/>
              <a:t>Comparator example</a:t>
            </a:r>
            <a:endParaRPr lang="en-US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F01B77-B29B-B100-9346-D49A20F321E1}"/>
              </a:ext>
            </a:extLst>
          </p:cNvPr>
          <p:cNvSpPr/>
          <p:nvPr/>
        </p:nvSpPr>
        <p:spPr>
          <a:xfrm>
            <a:off x="1433244" y="1561528"/>
            <a:ext cx="7214135" cy="2800767"/>
          </a:xfrm>
          <a:prstGeom prst="rect">
            <a:avLst/>
          </a:prstGeom>
          <a:solidFill>
            <a:schemeClr val="bg1"/>
          </a:solidFill>
          <a:ln w="19050">
            <a:solidFill>
              <a:srgbClr val="004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AccountBalanceComparer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implements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Comparator&lt;Account&gt; {</a:t>
            </a:r>
          </a:p>
          <a:p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	public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compare(Account </a:t>
            </a:r>
            <a:r>
              <a:rPr lang="en-GB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a1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Account </a:t>
            </a:r>
            <a:r>
              <a:rPr lang="en-GB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a2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		return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a1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GB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balance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GB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a2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GB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balance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AccountIDComparer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implements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Comparator&lt;Account&gt; {</a:t>
            </a:r>
          </a:p>
          <a:p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	public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compare(Account </a:t>
            </a:r>
            <a:r>
              <a:rPr lang="en-GB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a1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Account </a:t>
            </a:r>
            <a:r>
              <a:rPr lang="en-GB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a2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		return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a1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GB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GB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a2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GB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8FEF79-D6EB-A6FA-1917-5598D20AC81B}"/>
              </a:ext>
            </a:extLst>
          </p:cNvPr>
          <p:cNvSpPr/>
          <p:nvPr/>
        </p:nvSpPr>
        <p:spPr>
          <a:xfrm>
            <a:off x="1433243" y="4477925"/>
            <a:ext cx="7214135" cy="2062103"/>
          </a:xfrm>
          <a:prstGeom prst="rect">
            <a:avLst/>
          </a:prstGeom>
          <a:solidFill>
            <a:schemeClr val="bg1"/>
          </a:solidFill>
          <a:ln w="19050">
            <a:solidFill>
              <a:srgbClr val="004050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&lt;Account&gt; </a:t>
            </a:r>
            <a:r>
              <a:rPr lang="en-GB" sz="1600" dirty="0">
                <a:solidFill>
                  <a:srgbClr val="6A3E3E"/>
                </a:solidFill>
                <a:latin typeface="Consolas" panose="020B0609020204030204" pitchFamily="49" charset="0"/>
              </a:rPr>
              <a:t>accounts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&lt;Account&gt;();</a:t>
            </a:r>
          </a:p>
          <a:p>
            <a:r>
              <a:rPr lang="en-GB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accounts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.add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Account(111, 1000, </a:t>
            </a:r>
            <a:r>
              <a:rPr lang="en-GB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"Bob"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accounts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.add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Account(222, 5000, </a:t>
            </a:r>
            <a:r>
              <a:rPr lang="en-GB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"Wilma"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accounts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.add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Account(333, 2000, </a:t>
            </a:r>
            <a:r>
              <a:rPr lang="en-GB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"Abby"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Collections.</a:t>
            </a:r>
            <a:r>
              <a:rPr lang="en-GB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sort</a:t>
            </a:r>
            <a:r>
              <a:rPr lang="en-GB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i="1" dirty="0">
                <a:solidFill>
                  <a:srgbClr val="6A3E3E"/>
                </a:solidFill>
                <a:latin typeface="Consolas" panose="020B0609020204030204" pitchFamily="49" charset="0"/>
              </a:rPr>
              <a:t>accounts</a:t>
            </a:r>
            <a:r>
              <a:rPr lang="en-GB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b="1" i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GB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AccountIDComparer</a:t>
            </a:r>
            <a:r>
              <a:rPr lang="en-GB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Collections.</a:t>
            </a:r>
            <a:r>
              <a:rPr lang="en-GB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sort</a:t>
            </a:r>
            <a:r>
              <a:rPr lang="en-GB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i="1" dirty="0">
                <a:solidFill>
                  <a:srgbClr val="6A3E3E"/>
                </a:solidFill>
                <a:latin typeface="Consolas" panose="020B0609020204030204" pitchFamily="49" charset="0"/>
              </a:rPr>
              <a:t>accounts</a:t>
            </a:r>
            <a:r>
              <a:rPr lang="en-GB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b="1" i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GB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AccountBalanceComparer</a:t>
            </a:r>
            <a:r>
              <a:rPr lang="en-GB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3484641068"/>
      </p:ext>
    </p:extLst>
  </p:cSld>
  <p:clrMapOvr>
    <a:masterClrMapping/>
  </p:clrMapOvr>
  <p:transition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C47F43-EBFB-6579-3E9C-49A847F380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27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DBCB02-BD07-C526-D6A7-4FAEB8F006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25B46B-1A00-6D44-4F2E-859C916C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444" y="1022367"/>
            <a:ext cx="8661082" cy="560071"/>
          </a:xfrm>
        </p:spPr>
        <p:txBody>
          <a:bodyPr/>
          <a:lstStyle/>
          <a:p>
            <a:r>
              <a:rPr lang="en-US" sz="1800" dirty="0"/>
              <a:t>Review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7BC2274-6221-7A0F-CC3B-308EF42B7A77}"/>
              </a:ext>
            </a:extLst>
          </p:cNvPr>
          <p:cNvSpPr txBox="1">
            <a:spLocks/>
          </p:cNvSpPr>
          <p:nvPr/>
        </p:nvSpPr>
        <p:spPr>
          <a:xfrm>
            <a:off x="834632" y="1392109"/>
            <a:ext cx="8166494" cy="589903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rgbClr val="00A3E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2pPr>
            <a:lvl3pPr marL="370390" indent="-37039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400" kern="1200" baseline="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3pPr>
            <a:lvl4pPr marL="687866" indent="-31747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2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4pPr>
            <a:lvl5pPr marL="1054655" indent="-333664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0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5pPr>
            <a:lvl6pPr marL="1297788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6pPr>
            <a:lvl7pPr marL="180083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7pPr>
            <a:lvl8pPr marL="2303875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8pPr>
            <a:lvl9pPr marL="280692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9pPr>
          </a:lstStyle>
          <a:p>
            <a:pPr marL="342000" indent="-3420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/>
              <a:t>The need for generic interfaces</a:t>
            </a:r>
          </a:p>
          <a:p>
            <a:pPr marL="342000" indent="-3420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00"/>
          </a:p>
          <a:p>
            <a:pPr marL="342000" indent="-3420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/>
              <a:t>Framework interfaces</a:t>
            </a:r>
          </a:p>
          <a:p>
            <a:pPr marL="684000" lvl="1" indent="-342000" defTabSz="914400">
              <a:lnSpc>
                <a:spcPct val="150000"/>
              </a:lnSpc>
            </a:pPr>
            <a:r>
              <a:rPr lang="en-GB" sz="1600"/>
              <a:t>Comparable&lt;T&gt; – to define a natural sort sequence</a:t>
            </a:r>
          </a:p>
          <a:p>
            <a:pPr marL="684000" lvl="1" indent="-342000" defTabSz="914400">
              <a:lnSpc>
                <a:spcPct val="150000"/>
              </a:lnSpc>
            </a:pPr>
            <a:r>
              <a:rPr lang="en-GB" sz="1600"/>
              <a:t>Comparator&lt;T&gt; – to define alternative sort sequence(s)</a:t>
            </a:r>
          </a:p>
          <a:p>
            <a:pPr marL="342000" lvl="1" indent="-342000" defTabSz="914400">
              <a:lnSpc>
                <a:spcPct val="150000"/>
              </a:lnSpc>
            </a:pPr>
            <a:r>
              <a:rPr lang="en-GB" sz="1600"/>
              <a:t> </a:t>
            </a:r>
          </a:p>
          <a:p>
            <a:pPr marL="342000" indent="-3420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/>
              <a:t>Many sort() routines (or ctors of objects with sort()) are overloaded to (optionally) receive a Comparator&lt;T&gt; 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864557275"/>
      </p:ext>
    </p:extLst>
  </p:cSld>
  <p:clrMapOvr>
    <a:masterClrMapping/>
  </p:clrMapOvr>
  <p:transition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19149C-CD75-2253-2E06-F855EBF292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7" y="3049048"/>
            <a:ext cx="7559675" cy="1707966"/>
          </a:xfrm>
        </p:spPr>
        <p:txBody>
          <a:bodyPr/>
          <a:lstStyle/>
          <a:p>
            <a:r>
              <a:rPr lang="en-US" dirty="0"/>
              <a:t>Working with Lambda Expressions and Functional Interfaces for Concise Code.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49F48-4B2F-FDC7-D822-4C38C99E2F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32407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393980-C29E-4F35-45EF-20861AD0AB1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195003" y="6057356"/>
            <a:ext cx="7737157" cy="789397"/>
          </a:xfrm>
        </p:spPr>
        <p:txBody>
          <a:bodyPr/>
          <a:lstStyle/>
          <a:p>
            <a:pPr marL="0" indent="0" algn="r">
              <a:buNone/>
            </a:pPr>
            <a:r>
              <a:rPr lang="en-US" altLang="en-US" sz="1400" dirty="0"/>
              <a:t>Interfaces, Implementations, and Algorithms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B730C1-A271-9917-B7E1-01F730884A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2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5F1596-F464-54B8-50B7-79A81938B1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EA55AD-C9CF-FDC5-DD12-528B954D3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43243"/>
            <a:ext cx="8661082" cy="560071"/>
          </a:xfrm>
        </p:spPr>
        <p:txBody>
          <a:bodyPr/>
          <a:lstStyle/>
          <a:p>
            <a:r>
              <a:rPr lang="en-US" altLang="en-US" dirty="0"/>
              <a:t>Collections Framework Diagram</a:t>
            </a:r>
            <a:endParaRPr 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592A088A-EE8E-9B06-81BA-4B84D7FE3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545" y="1850298"/>
            <a:ext cx="6873240" cy="3618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1820586"/>
      </p:ext>
    </p:extLst>
  </p:cSld>
  <p:clrMapOvr>
    <a:masterClrMapping/>
  </p:clrMapOvr>
  <p:transition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59C210-6367-1AA0-105C-153CD3FF4E4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0680" y="1391920"/>
            <a:ext cx="9616759" cy="543560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public class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LambdaExample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{    </a:t>
            </a:r>
          </a:p>
          <a:p>
            <a:pPr marL="360000" lvl="1" indent="0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public static void main(String[]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args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 {        </a:t>
            </a:r>
          </a:p>
          <a:p>
            <a:pPr marL="471866" lvl="3" indent="0">
              <a:buNone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// Lambda expression to add two integers        </a:t>
            </a:r>
          </a:p>
          <a:p>
            <a:pPr marL="471866" lvl="3" indent="0">
              <a:buNone/>
            </a:pP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MathOperation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addition = (a, b) -&gt; a + b;        </a:t>
            </a:r>
          </a:p>
          <a:p>
            <a:pPr marL="360000" lvl="1" indent="0"/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471866" lvl="3" indent="0">
              <a:buNone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// Lambda expression to multiply two integers        </a:t>
            </a:r>
          </a:p>
          <a:p>
            <a:pPr marL="471866" lvl="3" indent="0">
              <a:buNone/>
            </a:pP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MathOperation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multiplication = (int a, int b) -&gt; { return a * b; };       </a:t>
            </a:r>
          </a:p>
          <a:p>
            <a:pPr marL="471866" lvl="3" indent="0">
              <a:buNone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pPr marL="471866" lvl="3" indent="0">
              <a:buNone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int result1 =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addition.operation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(10, 5);        int result2 =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multiplication.operation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(7, 3);        </a:t>
            </a:r>
          </a:p>
          <a:p>
            <a:pPr marL="471866" lvl="3" indent="0">
              <a:buNone/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471866" lvl="3" indent="0">
              <a:buNone/>
            </a:pP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System.out.println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("Addition Result: " + result1);       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System.out.println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("Multiplication Result: " + result2);    </a:t>
            </a:r>
          </a:p>
          <a:p>
            <a:pPr marL="471866" lvl="3" indent="0">
              <a:buNone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}    </a:t>
            </a:r>
          </a:p>
          <a:p>
            <a:pPr marL="360000" lvl="1" indent="0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interface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MathOperation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{        </a:t>
            </a:r>
          </a:p>
          <a:p>
            <a:pPr marL="471866" lvl="3" indent="0">
              <a:buNone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int operation(int a, int b);    </a:t>
            </a:r>
          </a:p>
          <a:p>
            <a:pPr marL="360000" lvl="1" indent="0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CED7E6-ADCD-4F2F-335C-78B37C025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620078"/>
            <a:ext cx="8661082" cy="560071"/>
          </a:xfrm>
        </p:spPr>
        <p:txBody>
          <a:bodyPr/>
          <a:lstStyle/>
          <a:p>
            <a:r>
              <a:rPr lang="en-US" dirty="0"/>
              <a:t>LAMBDA </a:t>
            </a:r>
          </a:p>
        </p:txBody>
      </p:sp>
    </p:spTree>
    <p:extLst>
      <p:ext uri="{BB962C8B-B14F-4D97-AF65-F5344CB8AC3E}">
        <p14:creationId xmlns:p14="http://schemas.microsoft.com/office/powerpoint/2010/main" val="2799677434"/>
      </p:ext>
    </p:extLst>
  </p:cSld>
  <p:clrMapOvr>
    <a:masterClrMapping/>
  </p:clrMapOvr>
  <p:transition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CED7E6-ADCD-4F2F-335C-78B37C025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24" y="1376363"/>
            <a:ext cx="8661082" cy="560071"/>
          </a:xfrm>
        </p:spPr>
        <p:txBody>
          <a:bodyPr/>
          <a:lstStyle/>
          <a:p>
            <a:r>
              <a:rPr lang="en-US" dirty="0"/>
              <a:t>In this example: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9CF833-D280-5A51-DBCB-DE3DCC470154}"/>
              </a:ext>
            </a:extLst>
          </p:cNvPr>
          <p:cNvSpPr txBox="1"/>
          <p:nvPr/>
        </p:nvSpPr>
        <p:spPr bwMode="ltGray">
          <a:xfrm>
            <a:off x="986472" y="1860679"/>
            <a:ext cx="8107680" cy="152702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rgbClr val="00A3E0"/>
                </a:solidFill>
                <a:latin typeface="+mn-lt"/>
              </a:rPr>
              <a:t>MathOperation</a:t>
            </a:r>
            <a:r>
              <a:rPr lang="en-US" sz="1600" dirty="0">
                <a:solidFill>
                  <a:srgbClr val="00A3E0"/>
                </a:solidFill>
                <a:latin typeface="+mn-lt"/>
              </a:rPr>
              <a:t> is a functional interface with a single abstract method operation(int a, int b).The lambda expressions (a, b) -&gt; a + b and (int a, int b) -&gt; { return a * b; } implement this </a:t>
            </a:r>
            <a:r>
              <a:rPr lang="en-US" sz="1600" dirty="0" err="1">
                <a:solidFill>
                  <a:srgbClr val="00A3E0"/>
                </a:solidFill>
                <a:latin typeface="+mn-lt"/>
              </a:rPr>
              <a:t>interface.We</a:t>
            </a:r>
            <a:r>
              <a:rPr lang="en-US" sz="1600" dirty="0">
                <a:solidFill>
                  <a:srgbClr val="00A3E0"/>
                </a:solidFill>
                <a:latin typeface="+mn-lt"/>
              </a:rPr>
              <a:t> create instances of these lambdas (addition and multiplication) and call their operation method to perform addition and multiplication.</a:t>
            </a:r>
          </a:p>
        </p:txBody>
      </p:sp>
    </p:spTree>
    <p:extLst>
      <p:ext uri="{BB962C8B-B14F-4D97-AF65-F5344CB8AC3E}">
        <p14:creationId xmlns:p14="http://schemas.microsoft.com/office/powerpoint/2010/main" val="1287974796"/>
      </p:ext>
    </p:extLst>
  </p:cSld>
  <p:clrMapOvr>
    <a:masterClrMapping/>
  </p:clrMapOvr>
  <p:transition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85A19D-062A-7D59-4272-B7FBB91907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JAVA DATE TIME (DEMO)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8E6322-92D3-72A5-63E1-1BE258DC9F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66DAE4-4E44-1A03-2D70-314F057AFB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726491"/>
      </p:ext>
    </p:extLst>
  </p:cSld>
  <p:clrMapOvr>
    <a:masterClrMapping/>
  </p:clrMapOvr>
  <p:transition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05DDF4F-4D7D-C5EF-D1B6-43FAC2DEB2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8850" y="1654645"/>
            <a:ext cx="7559675" cy="1707966"/>
          </a:xfrm>
        </p:spPr>
        <p:txBody>
          <a:bodyPr/>
          <a:lstStyle/>
          <a:p>
            <a:r>
              <a:rPr lang="de-DE" dirty="0"/>
              <a:t>Java Database Connectivity (JDBC)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D30F1E9-0FB1-2C80-627C-53917BFE37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8 May 2024, Speaker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1DD189-5B25-C84B-BA3D-829E84E684DC}"/>
              </a:ext>
            </a:extLst>
          </p:cNvPr>
          <p:cNvSpPr txBox="1"/>
          <p:nvPr/>
        </p:nvSpPr>
        <p:spPr bwMode="ltGray">
          <a:xfrm>
            <a:off x="1091247" y="3550938"/>
            <a:ext cx="3647440" cy="2810333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00913" tIns="50457" rIns="100913" bIns="50457" rtlCol="0" anchor="t" anchorCtr="0">
            <a:spAutoFit/>
          </a:bodyPr>
          <a:lstStyle/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JDBC Architecture</a:t>
            </a: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JDBC Conceptual components</a:t>
            </a: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JDBC Basic Steps</a:t>
            </a: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JDBC URLs</a:t>
            </a: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Connection Creation</a:t>
            </a: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Connection Closing</a:t>
            </a: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Statement Types</a:t>
            </a: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Executing Queries DDL</a:t>
            </a: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+mn-lt"/>
              </a:rPr>
              <a:t>ResultSet</a:t>
            </a:r>
            <a:endParaRPr lang="en-US" sz="1600" dirty="0">
              <a:solidFill>
                <a:schemeClr val="bg1"/>
              </a:solidFill>
              <a:latin typeface="+mn-lt"/>
            </a:endParaRP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Connecting to Oracle</a:t>
            </a: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endParaRPr lang="en-US" sz="1600" dirty="0" err="1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90035369"/>
      </p:ext>
    </p:extLst>
  </p:cSld>
  <p:clrMapOvr>
    <a:masterClrMapping/>
  </p:clrMapOvr>
  <p:transition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BAB787-F39D-C08D-CA60-59FAD5489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33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85E14D-F6A2-15E3-7CA9-6B306472B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94B8E6-EDCD-447C-C348-3BD74503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JDBC Architecture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30F599-A3F2-3729-299E-36CAA0C1109C}"/>
              </a:ext>
            </a:extLst>
          </p:cNvPr>
          <p:cNvSpPr txBox="1"/>
          <p:nvPr/>
        </p:nvSpPr>
        <p:spPr bwMode="ltGray">
          <a:xfrm>
            <a:off x="340044" y="971234"/>
            <a:ext cx="3988116" cy="379521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00913" tIns="50457" rIns="100913" bIns="50457" rtlCol="0" anchor="t" anchorCtr="0">
            <a:spAutoFit/>
          </a:bodyPr>
          <a:lstStyle/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JDBC Consists of two parts:</a:t>
            </a:r>
          </a:p>
          <a:p>
            <a:pPr marL="788940" lvl="1" indent="-285750" eaLnBrk="0" hangingPunct="0">
              <a:buFont typeface="Courier New" panose="02070309020205020404" pitchFamily="49" charset="0"/>
              <a:buChar char="o"/>
            </a:pPr>
            <a:r>
              <a:rPr lang="en-US" sz="1600" dirty="0">
                <a:latin typeface="+mn-lt"/>
              </a:rPr>
              <a:t>JDBC API, a purely Java-based API</a:t>
            </a:r>
          </a:p>
          <a:p>
            <a:pPr marL="788940" lvl="1" indent="-285750" eaLnBrk="0" hangingPunct="0">
              <a:buFont typeface="Courier New" panose="02070309020205020404" pitchFamily="49" charset="0"/>
              <a:buChar char="o"/>
            </a:pPr>
            <a:r>
              <a:rPr lang="en-US" sz="1600" dirty="0">
                <a:latin typeface="+mn-lt"/>
              </a:rPr>
              <a:t>JDBC Driver Manager, which communicates with vendor-specific drivers that perform the real communication with the database</a:t>
            </a: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Translation to the vendor format occurs on the client </a:t>
            </a:r>
          </a:p>
          <a:p>
            <a:pPr marL="788940" lvl="1" indent="-285750" eaLnBrk="0" hangingPunct="0">
              <a:buFont typeface="Courier New" panose="02070309020205020404" pitchFamily="49" charset="0"/>
              <a:buChar char="o"/>
            </a:pPr>
            <a:r>
              <a:rPr lang="en-US" sz="1600" dirty="0">
                <a:latin typeface="+mn-lt"/>
              </a:rPr>
              <a:t>No changes needed to the server</a:t>
            </a:r>
          </a:p>
          <a:p>
            <a:pPr marL="788940" lvl="1" indent="-285750" eaLnBrk="0" hangingPunct="0">
              <a:buFont typeface="Courier New" panose="02070309020205020404" pitchFamily="49" charset="0"/>
              <a:buChar char="o"/>
            </a:pPr>
            <a:r>
              <a:rPr lang="en-US" sz="1600" dirty="0">
                <a:latin typeface="+mn-lt"/>
              </a:rPr>
              <a:t>Driver (translator) needed on client</a:t>
            </a: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endParaRPr lang="en-US" sz="1600" dirty="0" err="1">
              <a:latin typeface="+mn-lt"/>
            </a:endParaRPr>
          </a:p>
        </p:txBody>
      </p:sp>
      <p:pic>
        <p:nvPicPr>
          <p:cNvPr id="7" name="Picture 1029">
            <a:extLst>
              <a:ext uri="{FF2B5EF4-FFF2-40B4-BE49-F238E27FC236}">
                <a16:creationId xmlns:a16="http://schemas.microsoft.com/office/drawing/2014/main" id="{91966FF3-36A3-499B-7AC3-08D0F5117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850" y="1143000"/>
            <a:ext cx="30099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5276440"/>
      </p:ext>
    </p:extLst>
  </p:cSld>
  <p:clrMapOvr>
    <a:masterClrMapping/>
  </p:clrMapOvr>
  <p:transition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BAB787-F39D-C08D-CA60-59FAD5489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34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85E14D-F6A2-15E3-7CA9-6B306472B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94B8E6-EDCD-447C-C348-3BD74503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JDBC Conceptual Components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30F599-A3F2-3729-299E-36CAA0C1109C}"/>
              </a:ext>
            </a:extLst>
          </p:cNvPr>
          <p:cNvSpPr txBox="1"/>
          <p:nvPr/>
        </p:nvSpPr>
        <p:spPr bwMode="ltGray">
          <a:xfrm>
            <a:off x="340044" y="971234"/>
            <a:ext cx="8295956" cy="301391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00913" tIns="50457" rIns="100913" bIns="50457" rtlCol="0" anchor="t" anchorCtr="0">
            <a:spAutoFit/>
          </a:bodyPr>
          <a:lstStyle/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+mn-lt"/>
              </a:rPr>
              <a:t>Driver Manager: </a:t>
            </a:r>
            <a:r>
              <a:rPr lang="en-US" sz="1600" dirty="0">
                <a:latin typeface="+mn-lt"/>
              </a:rPr>
              <a:t>Loads database drivers and manages connections between the application and the driver</a:t>
            </a:r>
          </a:p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+mn-lt"/>
              </a:rPr>
              <a:t>Driver: </a:t>
            </a:r>
            <a:r>
              <a:rPr lang="en-US" sz="1600" dirty="0">
                <a:latin typeface="+mn-lt"/>
              </a:rPr>
              <a:t>Translates API calls into operations for specific database</a:t>
            </a:r>
          </a:p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+mn-lt"/>
              </a:rPr>
              <a:t>Connection: </a:t>
            </a:r>
            <a:r>
              <a:rPr lang="en-US" sz="1600" dirty="0">
                <a:latin typeface="+mn-lt"/>
              </a:rPr>
              <a:t>Session between application and data source</a:t>
            </a:r>
          </a:p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+mn-lt"/>
              </a:rPr>
              <a:t>Statement: </a:t>
            </a:r>
            <a:r>
              <a:rPr lang="en-US" sz="1600" dirty="0">
                <a:latin typeface="+mn-lt"/>
              </a:rPr>
              <a:t>SQL statement to perform query or update</a:t>
            </a:r>
          </a:p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+mn-lt"/>
              </a:rPr>
              <a:t>Metadata: </a:t>
            </a:r>
            <a:r>
              <a:rPr lang="en-US" sz="1600" dirty="0">
                <a:latin typeface="+mn-lt"/>
              </a:rPr>
              <a:t>Information about returned data, database, &amp; driver</a:t>
            </a:r>
          </a:p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+mn-lt"/>
              </a:rPr>
              <a:t>Result Set: </a:t>
            </a:r>
            <a:r>
              <a:rPr lang="en-US" sz="1600" dirty="0">
                <a:latin typeface="+mn-lt"/>
              </a:rPr>
              <a:t>Logical set of columns and rows of data returned by executing a statement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942E036E-9EA1-3A2C-AEB5-C543BEE95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25" y="4460875"/>
            <a:ext cx="1096963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400">
                <a:latin typeface="Garamond" panose="02020404030301010803" pitchFamily="18" charset="0"/>
              </a:rPr>
              <a:t>DriverManager</a:t>
            </a:r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0B81778B-B43E-344A-C17D-D6876CFEB7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4343400"/>
            <a:ext cx="695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400">
                <a:latin typeface="Garamond" panose="02020404030301010803" pitchFamily="18" charset="0"/>
              </a:rPr>
              <a:t>Creates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7E29C7-706D-B5C6-5D34-9EC7285D9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6388" y="4460875"/>
            <a:ext cx="1096962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400">
                <a:latin typeface="Garamond" panose="02020404030301010803" pitchFamily="18" charset="0"/>
              </a:rPr>
              <a:t>Connection</a:t>
            </a:r>
          </a:p>
        </p:txBody>
      </p:sp>
      <p:sp>
        <p:nvSpPr>
          <p:cNvPr id="10" name="Line 9">
            <a:extLst>
              <a:ext uri="{FF2B5EF4-FFF2-40B4-BE49-F238E27FC236}">
                <a16:creationId xmlns:a16="http://schemas.microsoft.com/office/drawing/2014/main" id="{256030D9-A140-B0F0-9ECC-31DFF604E90F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4938" y="4616450"/>
            <a:ext cx="11890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Text Box 10">
            <a:extLst>
              <a:ext uri="{FF2B5EF4-FFF2-40B4-BE49-F238E27FC236}">
                <a16:creationId xmlns:a16="http://schemas.microsoft.com/office/drawing/2014/main" id="{DDEE969F-957E-B1EF-1F6C-C47A78E39D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4343400"/>
            <a:ext cx="695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400">
                <a:latin typeface="Garamond" panose="02020404030301010803" pitchFamily="18" charset="0"/>
              </a:rPr>
              <a:t>Creates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E027D9-2F61-DBF6-C30F-21074CA5AE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0325" y="4460875"/>
            <a:ext cx="1096963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400">
                <a:latin typeface="Garamond" panose="02020404030301010803" pitchFamily="18" charset="0"/>
              </a:rPr>
              <a:t>Statement</a:t>
            </a:r>
          </a:p>
        </p:txBody>
      </p:sp>
      <p:sp>
        <p:nvSpPr>
          <p:cNvPr id="13" name="Text Box 13">
            <a:extLst>
              <a:ext uri="{FF2B5EF4-FFF2-40B4-BE49-F238E27FC236}">
                <a16:creationId xmlns:a16="http://schemas.microsoft.com/office/drawing/2014/main" id="{D89CE585-4FE6-7E18-9594-2F45AC51F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4368800"/>
            <a:ext cx="1371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/>
            <a:r>
              <a:rPr lang="en-US" altLang="en-US" sz="1400">
                <a:latin typeface="Garamond" panose="02020404030301010803" pitchFamily="18" charset="0"/>
              </a:rPr>
              <a:t>Creates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F3F65D67-19F3-D2EB-635C-88DDE07EA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5850" y="4460875"/>
            <a:ext cx="1096963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400">
                <a:latin typeface="Garamond" panose="02020404030301010803" pitchFamily="18" charset="0"/>
              </a:rPr>
              <a:t>Result Set</a:t>
            </a:r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2F59D280-FCBD-9626-2307-B13F0A7F37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5207000"/>
            <a:ext cx="1096963" cy="355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400">
                <a:latin typeface="Garamond" panose="02020404030301010803" pitchFamily="18" charset="0"/>
              </a:rPr>
              <a:t>Driver</a:t>
            </a:r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9386D2B9-383C-6573-D21B-A504CBAE5F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6363" y="6024563"/>
            <a:ext cx="992187" cy="452437"/>
          </a:xfrm>
          <a:prstGeom prst="flowChartMagneticDisk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400">
                <a:latin typeface="Garamond" panose="02020404030301010803" pitchFamily="18" charset="0"/>
              </a:rPr>
              <a:t>Database</a:t>
            </a:r>
          </a:p>
        </p:txBody>
      </p:sp>
      <p:sp>
        <p:nvSpPr>
          <p:cNvPr id="17" name="Line 17">
            <a:extLst>
              <a:ext uri="{FF2B5EF4-FFF2-40B4-BE49-F238E27FC236}">
                <a16:creationId xmlns:a16="http://schemas.microsoft.com/office/drawing/2014/main" id="{6E053DDB-3BB0-9A2F-4213-DC852FD9A317}"/>
              </a:ext>
            </a:extLst>
          </p:cNvPr>
          <p:cNvSpPr>
            <a:spLocks noChangeShapeType="1"/>
          </p:cNvSpPr>
          <p:nvPr/>
        </p:nvSpPr>
        <p:spPr bwMode="auto">
          <a:xfrm>
            <a:off x="3363913" y="4908550"/>
            <a:ext cx="0" cy="411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D9807CB3-B86E-7C78-8617-AFA689C11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383213"/>
            <a:ext cx="1028700" cy="560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400" dirty="0">
                <a:latin typeface="Garamond" panose="02020404030301010803" pitchFamily="18" charset="0"/>
              </a:rPr>
              <a:t>Established </a:t>
            </a:r>
          </a:p>
          <a:p>
            <a:pPr algn="l"/>
            <a:r>
              <a:rPr lang="en-US" altLang="en-US" sz="1400" dirty="0">
                <a:latin typeface="Garamond" panose="02020404030301010803" pitchFamily="18" charset="0"/>
              </a:rPr>
              <a:t>Link to DB</a:t>
            </a:r>
          </a:p>
        </p:txBody>
      </p:sp>
      <p:cxnSp>
        <p:nvCxnSpPr>
          <p:cNvPr id="19" name="AutoShape 20">
            <a:extLst>
              <a:ext uri="{FF2B5EF4-FFF2-40B4-BE49-F238E27FC236}">
                <a16:creationId xmlns:a16="http://schemas.microsoft.com/office/drawing/2014/main" id="{9DE58BA0-90ED-DD5D-FA97-6FB897385F22}"/>
              </a:ext>
            </a:extLst>
          </p:cNvPr>
          <p:cNvCxnSpPr>
            <a:cxnSpLocks noChangeShapeType="1"/>
            <a:stCxn id="12" idx="2"/>
            <a:endCxn id="15" idx="1"/>
          </p:cNvCxnSpPr>
          <p:nvPr/>
        </p:nvCxnSpPr>
        <p:spPr bwMode="auto">
          <a:xfrm rot="16200000" flipH="1">
            <a:off x="5811837" y="4795838"/>
            <a:ext cx="466725" cy="711200"/>
          </a:xfrm>
          <a:prstGeom prst="bentConnector2">
            <a:avLst/>
          </a:prstGeom>
          <a:noFill/>
          <a:ln w="635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AC1EF5EF-F46A-B5B7-97B1-ED7BF636B75E}"/>
              </a:ext>
            </a:extLst>
          </p:cNvPr>
          <p:cNvCxnSpPr>
            <a:cxnSpLocks noChangeShapeType="1"/>
            <a:stCxn id="15" idx="2"/>
            <a:endCxn id="16" idx="1"/>
          </p:cNvCxnSpPr>
          <p:nvPr/>
        </p:nvCxnSpPr>
        <p:spPr bwMode="auto">
          <a:xfrm>
            <a:off x="6950075" y="5562600"/>
            <a:ext cx="3175" cy="461963"/>
          </a:xfrm>
          <a:prstGeom prst="straightConnector1">
            <a:avLst/>
          </a:prstGeom>
          <a:noFill/>
          <a:ln w="63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AutoShape 22">
            <a:extLst>
              <a:ext uri="{FF2B5EF4-FFF2-40B4-BE49-F238E27FC236}">
                <a16:creationId xmlns:a16="http://schemas.microsoft.com/office/drawing/2014/main" id="{1D657B6B-8158-3E2D-F906-D29DB86AC105}"/>
              </a:ext>
            </a:extLst>
          </p:cNvPr>
          <p:cNvCxnSpPr>
            <a:cxnSpLocks noChangeShapeType="1"/>
            <a:stCxn id="15" idx="3"/>
            <a:endCxn id="14" idx="2"/>
          </p:cNvCxnSpPr>
          <p:nvPr/>
        </p:nvCxnSpPr>
        <p:spPr bwMode="auto">
          <a:xfrm flipV="1">
            <a:off x="7497763" y="4918075"/>
            <a:ext cx="487362" cy="466725"/>
          </a:xfrm>
          <a:prstGeom prst="bentConnector2">
            <a:avLst/>
          </a:prstGeom>
          <a:noFill/>
          <a:ln w="635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Line 24">
            <a:extLst>
              <a:ext uri="{FF2B5EF4-FFF2-40B4-BE49-F238E27FC236}">
                <a16:creationId xmlns:a16="http://schemas.microsoft.com/office/drawing/2014/main" id="{A322CE8F-F223-9A6E-46CF-1A5E272CC52C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5763" y="4616450"/>
            <a:ext cx="11890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25">
            <a:extLst>
              <a:ext uri="{FF2B5EF4-FFF2-40B4-BE49-F238E27FC236}">
                <a16:creationId xmlns:a16="http://schemas.microsoft.com/office/drawing/2014/main" id="{141AE267-939C-F786-870F-EA2ADD1D0491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5225" y="4614863"/>
            <a:ext cx="11890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999421"/>
      </p:ext>
    </p:extLst>
  </p:cSld>
  <p:clrMapOvr>
    <a:masterClrMapping/>
  </p:clrMapOvr>
  <p:transition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BAB787-F39D-C08D-CA60-59FAD5489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35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85E14D-F6A2-15E3-7CA9-6B306472B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94B8E6-EDCD-447C-C348-3BD74503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JDBC Basic Steps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30F599-A3F2-3729-299E-36CAA0C1109C}"/>
              </a:ext>
            </a:extLst>
          </p:cNvPr>
          <p:cNvSpPr txBox="1"/>
          <p:nvPr/>
        </p:nvSpPr>
        <p:spPr bwMode="ltGray">
          <a:xfrm>
            <a:off x="340044" y="971234"/>
            <a:ext cx="8295956" cy="301391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00913" tIns="50457" rIns="100913" bIns="50457" rtlCol="0" anchor="t" anchorCtr="0">
            <a:spAutoFit/>
          </a:bodyPr>
          <a:lstStyle/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Import the necessary classes</a:t>
            </a:r>
          </a:p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Load the JDBC driver</a:t>
            </a:r>
          </a:p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Identify the data source (Define the Connection URL)</a:t>
            </a:r>
          </a:p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Establish the Connection</a:t>
            </a:r>
          </a:p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Create a Statement Object</a:t>
            </a:r>
          </a:p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Execute query string using Statement Object</a:t>
            </a:r>
          </a:p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Retrieve data from the returned </a:t>
            </a:r>
            <a:r>
              <a:rPr lang="en-US" sz="1600" dirty="0" err="1">
                <a:latin typeface="+mn-lt"/>
              </a:rPr>
              <a:t>ResultSet</a:t>
            </a:r>
            <a:r>
              <a:rPr lang="en-US" sz="1600" dirty="0">
                <a:latin typeface="+mn-lt"/>
              </a:rPr>
              <a:t> Object</a:t>
            </a:r>
          </a:p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Close </a:t>
            </a:r>
            <a:r>
              <a:rPr lang="en-US" sz="1600" dirty="0" err="1">
                <a:latin typeface="+mn-lt"/>
              </a:rPr>
              <a:t>ResultSet</a:t>
            </a:r>
            <a:r>
              <a:rPr lang="en-US" sz="1600" dirty="0">
                <a:latin typeface="+mn-lt"/>
              </a:rPr>
              <a:t> &amp; Statement &amp; Connection Object in order</a:t>
            </a:r>
          </a:p>
        </p:txBody>
      </p:sp>
    </p:spTree>
    <p:extLst>
      <p:ext uri="{BB962C8B-B14F-4D97-AF65-F5344CB8AC3E}">
        <p14:creationId xmlns:p14="http://schemas.microsoft.com/office/powerpoint/2010/main" val="1466040715"/>
      </p:ext>
    </p:extLst>
  </p:cSld>
  <p:clrMapOvr>
    <a:masterClrMapping/>
  </p:clrMapOvr>
  <p:transition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BAB787-F39D-C08D-CA60-59FAD5489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36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85E14D-F6A2-15E3-7CA9-6B306472B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94B8E6-EDCD-447C-C348-3BD74503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JDBC URLs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30F599-A3F2-3729-299E-36CAA0C1109C}"/>
              </a:ext>
            </a:extLst>
          </p:cNvPr>
          <p:cNvSpPr txBox="1"/>
          <p:nvPr/>
        </p:nvSpPr>
        <p:spPr bwMode="ltGray">
          <a:xfrm>
            <a:off x="340044" y="971234"/>
            <a:ext cx="8295956" cy="338324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00913" tIns="50457" rIns="100913" bIns="50457" rtlCol="0" anchor="t" anchorCtr="0">
            <a:spAutoFit/>
          </a:bodyPr>
          <a:lstStyle/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JDBC </a:t>
            </a:r>
            <a:r>
              <a:rPr lang="en-US" sz="1600" dirty="0" err="1">
                <a:latin typeface="+mn-lt"/>
              </a:rPr>
              <a:t>Urls</a:t>
            </a:r>
            <a:r>
              <a:rPr lang="en-US" sz="1600" dirty="0">
                <a:latin typeface="+mn-lt"/>
              </a:rPr>
              <a:t> provide a way to identify a database</a:t>
            </a:r>
          </a:p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Syntax:	</a:t>
            </a:r>
          </a:p>
          <a:p>
            <a:pPr lvl="1" indent="0" eaLnBrk="0" hangingPunct="0">
              <a:lnSpc>
                <a:spcPct val="150000"/>
              </a:lnSpc>
            </a:pPr>
            <a:r>
              <a:rPr lang="en-US" sz="1600" dirty="0">
                <a:latin typeface="+mn-lt"/>
              </a:rPr>
              <a:t>&lt;protocol&gt;:&lt;subprotocol&gt;:&lt;protocol&gt;</a:t>
            </a:r>
          </a:p>
          <a:p>
            <a:pPr marL="788940" lvl="1" indent="-285750" eaLnBrk="0" hangingPunct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+mn-lt"/>
              </a:rPr>
              <a:t>Protocol: Protocol used to access database (</a:t>
            </a:r>
            <a:r>
              <a:rPr lang="en-US" sz="1600" dirty="0" err="1">
                <a:latin typeface="+mn-lt"/>
              </a:rPr>
              <a:t>jdbc</a:t>
            </a:r>
            <a:r>
              <a:rPr lang="en-US" sz="1600" dirty="0">
                <a:latin typeface="+mn-lt"/>
              </a:rPr>
              <a:t> here)</a:t>
            </a:r>
          </a:p>
          <a:p>
            <a:pPr marL="788940" lvl="1" indent="-285750" eaLnBrk="0" hangingPunct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+mn-lt"/>
              </a:rPr>
              <a:t>Subprotocol: Identifies the database driver</a:t>
            </a:r>
          </a:p>
          <a:p>
            <a:pPr marL="788940" lvl="1" indent="-285750" eaLnBrk="0" hangingPunct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 err="1">
                <a:latin typeface="+mn-lt"/>
              </a:rPr>
              <a:t>Subname</a:t>
            </a:r>
            <a:r>
              <a:rPr lang="en-US" sz="1600" dirty="0">
                <a:latin typeface="+mn-lt"/>
              </a:rPr>
              <a:t>: Name of the resource</a:t>
            </a:r>
          </a:p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Example</a:t>
            </a:r>
          </a:p>
          <a:p>
            <a:pPr marL="788940" lvl="1" indent="-285750" eaLnBrk="0" hangingPunct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 err="1">
                <a:latin typeface="+mn-lt"/>
              </a:rPr>
              <a:t>Jdbc:cloudscape:Movies</a:t>
            </a:r>
            <a:endParaRPr lang="en-US" sz="1600" dirty="0">
              <a:latin typeface="+mn-lt"/>
            </a:endParaRPr>
          </a:p>
          <a:p>
            <a:pPr marL="788940" lvl="1" indent="-285750" eaLnBrk="0" hangingPunct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 err="1">
                <a:latin typeface="+mn-lt"/>
              </a:rPr>
              <a:t>Jdbc:odbc:Movies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20551611"/>
      </p:ext>
    </p:extLst>
  </p:cSld>
  <p:clrMapOvr>
    <a:masterClrMapping/>
  </p:clrMapOvr>
  <p:transition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BAB787-F39D-C08D-CA60-59FAD5489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37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85E14D-F6A2-15E3-7CA9-6B306472B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94B8E6-EDCD-447C-C348-3BD74503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33083"/>
            <a:ext cx="8661082" cy="560071"/>
          </a:xfrm>
        </p:spPr>
        <p:txBody>
          <a:bodyPr/>
          <a:lstStyle/>
          <a:p>
            <a:r>
              <a:rPr lang="en-US" dirty="0"/>
              <a:t>Connection Creation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30F599-A3F2-3729-299E-36CAA0C1109C}"/>
              </a:ext>
            </a:extLst>
          </p:cNvPr>
          <p:cNvSpPr txBox="1"/>
          <p:nvPr/>
        </p:nvSpPr>
        <p:spPr bwMode="ltGray">
          <a:xfrm>
            <a:off x="340044" y="971234"/>
            <a:ext cx="8295956" cy="492386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00913" tIns="50457" rIns="100913" bIns="50457" rtlCol="0" anchor="t" anchorCtr="0">
            <a:spAutoFit/>
          </a:bodyPr>
          <a:lstStyle/>
          <a:p>
            <a:pPr marL="609600" indent="-609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Required to communicate with a database via JDBC</a:t>
            </a:r>
          </a:p>
          <a:p>
            <a:pPr marL="609600" indent="-609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Three separate methods:</a:t>
            </a:r>
          </a:p>
          <a:p>
            <a:pPr marL="1366838" lvl="2" indent="-457200">
              <a:lnSpc>
                <a:spcPct val="150000"/>
              </a:lnSpc>
              <a:buFontTx/>
              <a:buNone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public static Connection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getConnection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(String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url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) </a:t>
            </a:r>
          </a:p>
          <a:p>
            <a:pPr marL="1366838" lvl="2" indent="-457200">
              <a:lnSpc>
                <a:spcPct val="150000"/>
              </a:lnSpc>
              <a:buFontTx/>
              <a:buNone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public static Connection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getConnection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(String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url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, Properties info)</a:t>
            </a:r>
          </a:p>
          <a:p>
            <a:pPr marL="1366838" lvl="2" indent="-457200">
              <a:lnSpc>
                <a:spcPct val="150000"/>
              </a:lnSpc>
              <a:buFontTx/>
              <a:buNone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public static Connection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getConnection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(String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url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, String user, String password)</a:t>
            </a:r>
          </a:p>
          <a:p>
            <a:pPr marL="609600" indent="-609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Code Example (Access)</a:t>
            </a:r>
          </a:p>
          <a:p>
            <a:pPr marL="1604915" lvl="2" indent="-533400">
              <a:lnSpc>
                <a:spcPct val="90000"/>
              </a:lnSpc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try {// Load the driver class</a:t>
            </a:r>
          </a:p>
          <a:p>
            <a:pPr marL="1604915" lvl="2" indent="-533400">
              <a:lnSpc>
                <a:spcPct val="90000"/>
              </a:lnSpc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     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System.out.println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("Loading Class driver");</a:t>
            </a:r>
          </a:p>
          <a:p>
            <a:pPr marL="1604915" lvl="2" indent="-533400">
              <a:lnSpc>
                <a:spcPct val="90000"/>
              </a:lnSpc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     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Class.forName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("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sun.jdbc.odbc.JdbcOdbcDriver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");</a:t>
            </a:r>
          </a:p>
          <a:p>
            <a:pPr marL="1604915" lvl="2" indent="-533400">
              <a:lnSpc>
                <a:spcPct val="90000"/>
              </a:lnSpc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     // Define the data source for the driver</a:t>
            </a:r>
          </a:p>
          <a:p>
            <a:pPr marL="1604915" lvl="2" indent="-533400">
              <a:lnSpc>
                <a:spcPct val="90000"/>
              </a:lnSpc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     String 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sourceURL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= "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jdbc:odbc:music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”;</a:t>
            </a:r>
          </a:p>
          <a:p>
            <a:pPr marL="1604915" lvl="2" indent="-533400">
              <a:lnSpc>
                <a:spcPct val="90000"/>
              </a:lnSpc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     // Create a connection through the 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DriverManager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class</a:t>
            </a:r>
          </a:p>
          <a:p>
            <a:pPr marL="1604915" lvl="2" indent="-533400">
              <a:lnSpc>
                <a:spcPct val="90000"/>
              </a:lnSpc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     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System.out.println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("Getting Connection");</a:t>
            </a:r>
          </a:p>
          <a:p>
            <a:pPr marL="1604915" lvl="2" indent="-533400">
              <a:lnSpc>
                <a:spcPct val="90000"/>
              </a:lnSpc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     Connection 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databaseConnection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= 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DriverManager.getConnection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sourceURL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); 	</a:t>
            </a:r>
          </a:p>
          <a:p>
            <a:pPr marL="1604915" lvl="2" indent="-533400">
              <a:lnSpc>
                <a:spcPct val="90000"/>
              </a:lnSpc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     }</a:t>
            </a:r>
          </a:p>
          <a:p>
            <a:pPr marL="1604915" lvl="2" indent="-533400">
              <a:lnSpc>
                <a:spcPct val="90000"/>
              </a:lnSpc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catch (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ClassNotFoundException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cnfe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) {</a:t>
            </a:r>
          </a:p>
          <a:p>
            <a:pPr marL="1604915" lvl="2" indent="-533400">
              <a:lnSpc>
                <a:spcPct val="90000"/>
              </a:lnSpc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    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System.err.println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cnfe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); }</a:t>
            </a:r>
          </a:p>
          <a:p>
            <a:pPr marL="1112790" lvl="1" indent="-609600">
              <a:lnSpc>
                <a:spcPct val="90000"/>
              </a:lnSpc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catch (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SQLException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sqle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) {</a:t>
            </a:r>
          </a:p>
          <a:p>
            <a:pPr marL="1604915" lvl="2" indent="-533400">
              <a:lnSpc>
                <a:spcPct val="90000"/>
              </a:lnSpc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    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System.err.println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sqle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);}</a:t>
            </a:r>
          </a:p>
        </p:txBody>
      </p:sp>
    </p:spTree>
    <p:extLst>
      <p:ext uri="{BB962C8B-B14F-4D97-AF65-F5344CB8AC3E}">
        <p14:creationId xmlns:p14="http://schemas.microsoft.com/office/powerpoint/2010/main" val="199426905"/>
      </p:ext>
    </p:extLst>
  </p:cSld>
  <p:clrMapOvr>
    <a:masterClrMapping/>
  </p:clrMapOvr>
  <p:transition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BAB787-F39D-C08D-CA60-59FAD5489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38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85E14D-F6A2-15E3-7CA9-6B306472B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94B8E6-EDCD-447C-C348-3BD74503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33083"/>
            <a:ext cx="8661082" cy="560071"/>
          </a:xfrm>
        </p:spPr>
        <p:txBody>
          <a:bodyPr/>
          <a:lstStyle/>
          <a:p>
            <a:r>
              <a:rPr lang="en-US" dirty="0"/>
              <a:t>Connection Creation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30F599-A3F2-3729-299E-36CAA0C1109C}"/>
              </a:ext>
            </a:extLst>
          </p:cNvPr>
          <p:cNvSpPr txBox="1"/>
          <p:nvPr/>
        </p:nvSpPr>
        <p:spPr bwMode="ltGray">
          <a:xfrm>
            <a:off x="340044" y="971234"/>
            <a:ext cx="8295956" cy="471457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00913" tIns="50457" rIns="100913" bIns="50457" rtlCol="0" anchor="t" anchorCtr="0">
            <a:spAutoFit/>
          </a:bodyPr>
          <a:lstStyle/>
          <a:p>
            <a:pPr marL="609600" indent="-609600">
              <a:buFont typeface="Arial" panose="020B0604020202020204" pitchFamily="34" charset="0"/>
              <a:buChar char="•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Code Example (Oracle)</a:t>
            </a:r>
          </a:p>
          <a:p>
            <a:pPr marL="1100138" lvl="1" indent="-533400">
              <a:lnSpc>
                <a:spcPct val="150000"/>
              </a:lnSpc>
              <a:buFontTx/>
              <a:buNone/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    try {</a:t>
            </a:r>
          </a:p>
          <a:p>
            <a:pPr marL="1100138" lvl="1" indent="-533400">
              <a:lnSpc>
                <a:spcPct val="150000"/>
              </a:lnSpc>
              <a:buFontTx/>
              <a:buNone/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    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Class.forName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("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oracle.jdbc.driver.OracleDriver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");</a:t>
            </a:r>
          </a:p>
          <a:p>
            <a:pPr marL="1100138" lvl="1" indent="-533400">
              <a:lnSpc>
                <a:spcPct val="150000"/>
              </a:lnSpc>
              <a:buFontTx/>
              <a:buNone/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    String 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sourceURL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= "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jdbc:oracle:thin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:@delilah.bus.albany.edu:1521:databasename";</a:t>
            </a:r>
          </a:p>
          <a:p>
            <a:pPr marL="1100138" lvl="1" indent="-533400">
              <a:lnSpc>
                <a:spcPct val="150000"/>
              </a:lnSpc>
              <a:buFontTx/>
              <a:buNone/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    String user = "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goel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";</a:t>
            </a:r>
          </a:p>
          <a:p>
            <a:pPr marL="1100138" lvl="1" indent="-533400">
              <a:lnSpc>
                <a:spcPct val="150000"/>
              </a:lnSpc>
              <a:buFontTx/>
              <a:buNone/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    String password = "password";</a:t>
            </a:r>
          </a:p>
          <a:p>
            <a:pPr marL="1100138" lvl="1" indent="-533400">
              <a:lnSpc>
                <a:spcPct val="150000"/>
              </a:lnSpc>
              <a:buFontTx/>
              <a:buNone/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    Connection 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databaseConnection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=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DriverManager.getConnection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sourceURL,user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, password );</a:t>
            </a:r>
          </a:p>
          <a:p>
            <a:pPr marL="1100138" lvl="1" indent="-533400">
              <a:lnSpc>
                <a:spcPct val="150000"/>
              </a:lnSpc>
              <a:buFontTx/>
              <a:buNone/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    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System.out.println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("Connected Connection"); }</a:t>
            </a:r>
          </a:p>
          <a:p>
            <a:pPr marL="609600" indent="-609600">
              <a:lnSpc>
                <a:spcPct val="150000"/>
              </a:lnSpc>
              <a:buFontTx/>
              <a:buNone/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    catch (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ClassNotFoundException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cnfe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) {</a:t>
            </a:r>
          </a:p>
          <a:p>
            <a:pPr marL="1100138" lvl="1" indent="-533400">
              <a:lnSpc>
                <a:spcPct val="150000"/>
              </a:lnSpc>
              <a:buFontTx/>
              <a:buNone/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    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System.err.println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cnfe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); }</a:t>
            </a:r>
          </a:p>
          <a:p>
            <a:pPr marL="609600" indent="-609600">
              <a:lnSpc>
                <a:spcPct val="150000"/>
              </a:lnSpc>
              <a:buFontTx/>
              <a:buNone/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    catch (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SQLException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sqle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) {</a:t>
            </a:r>
          </a:p>
          <a:p>
            <a:pPr marL="1100138" lvl="1" indent="-533400">
              <a:lnSpc>
                <a:spcPct val="150000"/>
              </a:lnSpc>
              <a:buFontTx/>
              <a:buNone/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    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System.err.println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sqle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);}</a:t>
            </a:r>
          </a:p>
        </p:txBody>
      </p:sp>
    </p:spTree>
    <p:extLst>
      <p:ext uri="{BB962C8B-B14F-4D97-AF65-F5344CB8AC3E}">
        <p14:creationId xmlns:p14="http://schemas.microsoft.com/office/powerpoint/2010/main" val="3390389108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825CBB-6BED-FF4E-E417-4778FD787D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Defines fundamental methods</a:t>
            </a:r>
          </a:p>
          <a:p>
            <a:pPr marL="603226" lvl="3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int size();</a:t>
            </a:r>
          </a:p>
          <a:p>
            <a:pPr marL="603226" lvl="3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boolean</a:t>
            </a:r>
            <a:r>
              <a:rPr lang="en-US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4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isEmpty</a:t>
            </a:r>
            <a:r>
              <a:rPr lang="en-US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();</a:t>
            </a:r>
          </a:p>
          <a:p>
            <a:pPr marL="603226" lvl="3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boolean</a:t>
            </a:r>
            <a:r>
              <a:rPr lang="en-US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contains(Object element);</a:t>
            </a:r>
          </a:p>
          <a:p>
            <a:pPr marL="603226" lvl="3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boolean</a:t>
            </a:r>
            <a:r>
              <a:rPr lang="en-US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add(Object element);    // Optional</a:t>
            </a:r>
          </a:p>
          <a:p>
            <a:pPr marL="603226" lvl="3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boolean</a:t>
            </a:r>
            <a:r>
              <a:rPr lang="en-US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remove(Object element); // Optional</a:t>
            </a:r>
          </a:p>
          <a:p>
            <a:pPr marL="603226" lvl="3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Iterator iterator();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These methods are enough to define the basic behavior of a collection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Provides an Iterator to step through the elements in the Collection</a:t>
            </a:r>
          </a:p>
          <a:p>
            <a:pPr>
              <a:lnSpc>
                <a:spcPct val="150000"/>
              </a:lnSpc>
            </a:pPr>
            <a:endParaRPr lang="en-US" sz="1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82B36F-7597-ADF0-3E0E-4F6F774F5D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3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C90C3-84DC-5359-F042-DC982E129D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D2A4282-5BC6-7114-0CD0-01E7CC7D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620078"/>
            <a:ext cx="8661082" cy="560071"/>
          </a:xfrm>
        </p:spPr>
        <p:txBody>
          <a:bodyPr/>
          <a:lstStyle/>
          <a:p>
            <a:r>
              <a:rPr lang="en-US" dirty="0"/>
              <a:t>Collection Interface</a:t>
            </a:r>
          </a:p>
        </p:txBody>
      </p:sp>
    </p:spTree>
    <p:extLst>
      <p:ext uri="{BB962C8B-B14F-4D97-AF65-F5344CB8AC3E}">
        <p14:creationId xmlns:p14="http://schemas.microsoft.com/office/powerpoint/2010/main" val="850229791"/>
      </p:ext>
    </p:extLst>
  </p:cSld>
  <p:clrMapOvr>
    <a:masterClrMapping/>
  </p:clrMapOvr>
  <p:transition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BAB787-F39D-C08D-CA60-59FAD5489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39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85E14D-F6A2-15E3-7CA9-6B306472B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94B8E6-EDCD-447C-C348-3BD74503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33083"/>
            <a:ext cx="8661082" cy="560071"/>
          </a:xfrm>
        </p:spPr>
        <p:txBody>
          <a:bodyPr/>
          <a:lstStyle/>
          <a:p>
            <a:r>
              <a:rPr lang="en-US" dirty="0"/>
              <a:t>Connection Closing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30F599-A3F2-3729-299E-36CAA0C1109C}"/>
              </a:ext>
            </a:extLst>
          </p:cNvPr>
          <p:cNvSpPr txBox="1"/>
          <p:nvPr/>
        </p:nvSpPr>
        <p:spPr bwMode="ltGray">
          <a:xfrm>
            <a:off x="340044" y="971234"/>
            <a:ext cx="8295956" cy="103407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00913" tIns="50457" rIns="100913" bIns="50457" rtlCol="0" anchor="t" anchorCtr="0">
            <a:spAutoFit/>
          </a:bodyPr>
          <a:lstStyle/>
          <a:p>
            <a:pPr marL="609600" indent="-609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Each machine has a limited number of connections (separate thread)</a:t>
            </a:r>
          </a:p>
          <a:p>
            <a:pPr marL="609600" indent="-609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If connections are not closed the system will run out of resources and freeze</a:t>
            </a:r>
          </a:p>
          <a:p>
            <a:pPr marL="609600" indent="-609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Syntax: public void close() throws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SQLException</a:t>
            </a: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C065C767-CCB3-0F5D-001E-0773CE430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044" y="2122396"/>
            <a:ext cx="42672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 algn="l"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90563" indent="-1588" algn="l"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793875" indent="-457200" algn="l"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289175" indent="-381000" algn="l"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784475" indent="-381000" algn="l"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241675" indent="-3810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698875" indent="-3810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156075" indent="-3810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613275" indent="-3810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Naïve Way: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en-US" sz="1800" dirty="0">
                <a:latin typeface="Garamond" panose="02020404030301010803" pitchFamily="18" charset="0"/>
                <a:cs typeface="Times New Roman" panose="02020603050405020304" pitchFamily="18" charset="0"/>
              </a:rPr>
              <a:t>	</a:t>
            </a:r>
            <a:r>
              <a:rPr lang="en-US" altLang="en-US" sz="18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try {</a:t>
            </a: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Connection conn </a:t>
            </a: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= 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DriverManager.getConnection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url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);</a:t>
            </a: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 // 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Jdbc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Code</a:t>
            </a: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…</a:t>
            </a: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} catch (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SQLException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sqle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) {</a:t>
            </a: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   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sqle.printStackTrace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();</a:t>
            </a: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}</a:t>
            </a: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conn.close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();	</a:t>
            </a:r>
          </a:p>
          <a:p>
            <a:pPr>
              <a:lnSpc>
                <a:spcPct val="150000"/>
              </a:lnSpc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SQL exception in the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Jdbc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code will prevent execution to reach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conn.close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2EFD5C-0AE7-093D-4A58-DFC743E5D0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2116028"/>
            <a:ext cx="43434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90563" indent="-288925" algn="l"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728788" indent="-457200" algn="l"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224088" indent="-381000" algn="l"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719388" indent="-381000" algn="l"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176588" indent="-3810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633788" indent="-3810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090988" indent="-3810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548188" indent="-3810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Correct way (Use the finally clause)</a:t>
            </a: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try{ </a:t>
            </a: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Connection conn = 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Driver.Manager.getConnection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url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);</a:t>
            </a: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// JDBC Code</a:t>
            </a: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} catch (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SQLException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sqle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) {</a:t>
            </a: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sqle.printStackTrace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();</a:t>
            </a: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} finally { </a:t>
            </a: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try {</a:t>
            </a: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     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conn.close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(); </a:t>
            </a: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} catch (Exception e) {</a:t>
            </a: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     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e.printStackTrace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();</a:t>
            </a: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}</a:t>
            </a: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2829161451"/>
      </p:ext>
    </p:extLst>
  </p:cSld>
  <p:clrMapOvr>
    <a:masterClrMapping/>
  </p:clrMapOvr>
  <p:transition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BAB787-F39D-C08D-CA60-59FAD5489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40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85E14D-F6A2-15E3-7CA9-6B306472B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94B8E6-EDCD-447C-C348-3BD74503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33083"/>
            <a:ext cx="8661082" cy="560071"/>
          </a:xfrm>
        </p:spPr>
        <p:txBody>
          <a:bodyPr/>
          <a:lstStyle/>
          <a:p>
            <a:r>
              <a:rPr lang="en-US" dirty="0"/>
              <a:t>Statement Types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30F599-A3F2-3729-299E-36CAA0C1109C}"/>
              </a:ext>
            </a:extLst>
          </p:cNvPr>
          <p:cNvSpPr txBox="1"/>
          <p:nvPr/>
        </p:nvSpPr>
        <p:spPr bwMode="ltGray">
          <a:xfrm>
            <a:off x="340044" y="971234"/>
            <a:ext cx="8295956" cy="264990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00913" tIns="50457" rIns="100913" bIns="50457" rtlCol="0" anchor="t" anchorCtr="0">
            <a:spAutoFit/>
          </a:bodyPr>
          <a:lstStyle/>
          <a:p>
            <a:pPr marL="609600" indent="-609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Statements in JDBC abstract the SQL statements</a:t>
            </a:r>
          </a:p>
          <a:p>
            <a:pPr marL="609600" indent="-609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Primary interface to the tables in the database</a:t>
            </a:r>
          </a:p>
          <a:p>
            <a:pPr marL="609600" indent="-609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Used to create, retrieve, update &amp; delete data (CRUD) from a table</a:t>
            </a:r>
          </a:p>
          <a:p>
            <a:pPr marL="1112790" lvl="1" indent="-6096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Syntax: Statement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statement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=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connection.createStatement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();</a:t>
            </a:r>
          </a:p>
          <a:p>
            <a:pPr marL="609600" indent="-609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Three types of statements each reflecting a specific SQL statements</a:t>
            </a:r>
          </a:p>
          <a:p>
            <a:pPr marL="1112790" lvl="1" indent="-6096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Statement</a:t>
            </a:r>
          </a:p>
          <a:p>
            <a:pPr marL="1112790" lvl="1" indent="-6096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PreparedStatement</a:t>
            </a: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  <a:p>
            <a:pPr marL="1112790" lvl="1" indent="-6096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CallableStatement</a:t>
            </a: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639484"/>
      </p:ext>
    </p:extLst>
  </p:cSld>
  <p:clrMapOvr>
    <a:masterClrMapping/>
  </p:clrMapOvr>
  <p:transition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BAB787-F39D-C08D-CA60-59FAD5489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41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85E14D-F6A2-15E3-7CA9-6B306472B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94B8E6-EDCD-447C-C348-3BD74503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33083"/>
            <a:ext cx="8661082" cy="560071"/>
          </a:xfrm>
        </p:spPr>
        <p:txBody>
          <a:bodyPr/>
          <a:lstStyle/>
          <a:p>
            <a:r>
              <a:rPr lang="en-US" dirty="0"/>
              <a:t>Statement Syntax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30F599-A3F2-3729-299E-36CAA0C1109C}"/>
              </a:ext>
            </a:extLst>
          </p:cNvPr>
          <p:cNvSpPr txBox="1"/>
          <p:nvPr/>
        </p:nvSpPr>
        <p:spPr bwMode="ltGray">
          <a:xfrm>
            <a:off x="340044" y="971234"/>
            <a:ext cx="8295956" cy="5558393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00913" tIns="50457" rIns="100913" bIns="50457" rtlCol="0" anchor="t" anchorCtr="0">
            <a:spAutoFit/>
          </a:bodyPr>
          <a:lstStyle/>
          <a:p>
            <a:pPr marL="609600" indent="-609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Statement used to send SQL commands to the database</a:t>
            </a:r>
          </a:p>
          <a:p>
            <a:pPr marL="1112790" lvl="1" indent="-6096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Case 1: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ResultSet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is non-scrollable and non-updateable</a:t>
            </a:r>
          </a:p>
          <a:p>
            <a:pPr lvl="3" indent="0">
              <a:lnSpc>
                <a:spcPct val="150000"/>
              </a:lnSpc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public Statement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createStatement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() throws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SQLException</a:t>
            </a: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  <a:p>
            <a:pPr lvl="3" indent="0">
              <a:lnSpc>
                <a:spcPct val="150000"/>
              </a:lnSpc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Statement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statement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=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connection.createStatement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();</a:t>
            </a:r>
          </a:p>
          <a:p>
            <a:pPr marL="1112790" lvl="1" indent="-6096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Case 2: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ResultSet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is non-scrollable and/or non-updateable</a:t>
            </a:r>
          </a:p>
          <a:p>
            <a:pPr lvl="3" indent="0">
              <a:lnSpc>
                <a:spcPct val="150000"/>
              </a:lnSpc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public Statement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createStatement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(int, int) throws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SQLException</a:t>
            </a: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  <a:p>
            <a:pPr lvl="3" indent="0">
              <a:lnSpc>
                <a:spcPct val="150000"/>
              </a:lnSpc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Statement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statement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=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connection.createStatement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();</a:t>
            </a:r>
          </a:p>
          <a:p>
            <a:pPr marL="1112790" lvl="1" indent="-6096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Case 3: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ResultSet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is non-scrollable and/or non-updateable and/or holdable</a:t>
            </a:r>
          </a:p>
          <a:p>
            <a:pPr lvl="3" indent="0">
              <a:lnSpc>
                <a:spcPct val="150000"/>
              </a:lnSpc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public Statement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createStatement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(int, int, int) throws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SQLException</a:t>
            </a: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  <a:p>
            <a:pPr lvl="3" indent="0">
              <a:lnSpc>
                <a:spcPct val="150000"/>
              </a:lnSpc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Statement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statement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=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connection.createStatement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();</a:t>
            </a:r>
          </a:p>
          <a:p>
            <a:pPr marL="609600" indent="-609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PreparedStatement</a:t>
            </a: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public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PreparedStatement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prepareStatement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(String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sql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) throws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SQLException</a:t>
            </a: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</a:pP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PreparedStatement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pstatement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=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prepareStatement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(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sqlString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);</a:t>
            </a:r>
          </a:p>
          <a:p>
            <a:pPr marL="609600" indent="-609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CallableStatement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used to call stored procedures</a:t>
            </a:r>
          </a:p>
          <a:p>
            <a:pPr lvl="2">
              <a:lnSpc>
                <a:spcPct val="150000"/>
              </a:lnSpc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public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CallableStatement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prepareCall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(String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sql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) throws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SQLException</a:t>
            </a: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  <a:p>
            <a:pPr marL="609600" indent="-609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  <a:p>
            <a:pPr marL="609600" indent="-609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954156"/>
      </p:ext>
    </p:extLst>
  </p:cSld>
  <p:clrMapOvr>
    <a:masterClrMapping/>
  </p:clrMapOvr>
  <p:transition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BAB787-F39D-C08D-CA60-59FAD5489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42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85E14D-F6A2-15E3-7CA9-6B306472B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94B8E6-EDCD-447C-C348-3BD74503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33083"/>
            <a:ext cx="8661082" cy="560071"/>
          </a:xfrm>
        </p:spPr>
        <p:txBody>
          <a:bodyPr/>
          <a:lstStyle/>
          <a:p>
            <a:r>
              <a:rPr lang="en-US" dirty="0"/>
              <a:t>Executing Queries Data Definition Language (DDL)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30F599-A3F2-3729-299E-36CAA0C1109C}"/>
              </a:ext>
            </a:extLst>
          </p:cNvPr>
          <p:cNvSpPr txBox="1"/>
          <p:nvPr/>
        </p:nvSpPr>
        <p:spPr bwMode="ltGray">
          <a:xfrm>
            <a:off x="340044" y="971234"/>
            <a:ext cx="8295956" cy="426573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00913" tIns="50457" rIns="100913" bIns="50457" rtlCol="0" anchor="t" anchorCtr="0">
            <a:spAutoFit/>
          </a:bodyPr>
          <a:lstStyle/>
          <a:p>
            <a:pPr marL="609600" indent="-609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Data definition language queries use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executeUpdate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</a:t>
            </a:r>
          </a:p>
          <a:p>
            <a:pPr marL="609600" indent="-609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Syntax: int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executeUpdate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(String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sqlString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) throws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SQLException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</a:t>
            </a:r>
          </a:p>
          <a:p>
            <a:pPr marL="1112790" lvl="1" indent="-6096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It returns an integer which is the number of rows updated</a:t>
            </a:r>
          </a:p>
          <a:p>
            <a:pPr marL="1112790" lvl="1" indent="-6096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sqlString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should be a valid String else an exception is thrown</a:t>
            </a:r>
          </a:p>
          <a:p>
            <a:pPr marL="609600" indent="-609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Example 1: Create a new table</a:t>
            </a:r>
          </a:p>
          <a:p>
            <a:pPr marL="609600" indent="-609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Statement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statement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=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connection.createStatement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();</a:t>
            </a:r>
          </a:p>
          <a:p>
            <a:pPr lvl="2">
              <a:lnSpc>
                <a:spcPct val="150000"/>
              </a:lnSpc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String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sqlString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= </a:t>
            </a:r>
          </a:p>
          <a:p>
            <a:pPr lvl="2">
              <a:lnSpc>
                <a:spcPct val="150000"/>
              </a:lnSpc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“Create Table Catalog”</a:t>
            </a:r>
          </a:p>
          <a:p>
            <a:pPr lvl="2">
              <a:lnSpc>
                <a:spcPct val="150000"/>
              </a:lnSpc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+ “(Title Varchar(256) Primary Key Not Null,”+</a:t>
            </a:r>
          </a:p>
          <a:p>
            <a:pPr lvl="2">
              <a:lnSpc>
                <a:spcPct val="150000"/>
              </a:lnSpc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+ “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LeadActor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Varchar(256) Not Null,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LeadActress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Varchar(256) Not Null,”</a:t>
            </a:r>
          </a:p>
          <a:p>
            <a:pPr lvl="2">
              <a:lnSpc>
                <a:spcPct val="150000"/>
              </a:lnSpc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+ “Type Varchar(20) Not Null,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ReleaseDate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Date Not NULL )”;</a:t>
            </a:r>
          </a:p>
          <a:p>
            <a:pPr lvl="2">
              <a:lnSpc>
                <a:spcPct val="150000"/>
              </a:lnSpc>
            </a:pP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Statement.executeUpdate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(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sqlString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);</a:t>
            </a:r>
          </a:p>
          <a:p>
            <a:pPr marL="1112790" lvl="1" indent="-6096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executeUpdate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returns a zero since no row is updated</a:t>
            </a:r>
          </a:p>
        </p:txBody>
      </p:sp>
    </p:spTree>
    <p:extLst>
      <p:ext uri="{BB962C8B-B14F-4D97-AF65-F5344CB8AC3E}">
        <p14:creationId xmlns:p14="http://schemas.microsoft.com/office/powerpoint/2010/main" val="1529318035"/>
      </p:ext>
    </p:extLst>
  </p:cSld>
  <p:clrMapOvr>
    <a:masterClrMapping/>
  </p:clrMapOvr>
  <p:transition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BAB787-F39D-C08D-CA60-59FAD5489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43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85E14D-F6A2-15E3-7CA9-6B306472B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94B8E6-EDCD-447C-C348-3BD74503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33083"/>
            <a:ext cx="8661082" cy="560071"/>
          </a:xfrm>
        </p:spPr>
        <p:txBody>
          <a:bodyPr/>
          <a:lstStyle/>
          <a:p>
            <a:r>
              <a:rPr lang="en-US" dirty="0"/>
              <a:t>Executing Queries Data Definition Language (DDL)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30F599-A3F2-3729-299E-36CAA0C1109C}"/>
              </a:ext>
            </a:extLst>
          </p:cNvPr>
          <p:cNvSpPr txBox="1"/>
          <p:nvPr/>
        </p:nvSpPr>
        <p:spPr bwMode="ltGray">
          <a:xfrm>
            <a:off x="340044" y="971234"/>
            <a:ext cx="8295956" cy="297307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00913" tIns="50457" rIns="100913" bIns="50457" rtlCol="0" anchor="t" anchorCtr="0">
            <a:spAutoFit/>
          </a:bodyPr>
          <a:lstStyle/>
          <a:p>
            <a:pPr marL="609600" indent="-609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Example 2: Update table </a:t>
            </a:r>
          </a:p>
          <a:p>
            <a:pPr lvl="2">
              <a:lnSpc>
                <a:spcPct val="150000"/>
              </a:lnSpc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Statement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statement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=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connection.createStatement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();</a:t>
            </a:r>
          </a:p>
          <a:p>
            <a:pPr lvl="2">
              <a:lnSpc>
                <a:spcPct val="150000"/>
              </a:lnSpc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String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sqlString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= </a:t>
            </a:r>
          </a:p>
          <a:p>
            <a:pPr lvl="2">
              <a:lnSpc>
                <a:spcPct val="150000"/>
              </a:lnSpc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“Insert into Catalog” </a:t>
            </a:r>
          </a:p>
          <a:p>
            <a:pPr lvl="2">
              <a:lnSpc>
                <a:spcPct val="150000"/>
              </a:lnSpc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+ “(Title,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LeadActor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,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LeadActress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, Type,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ReleaseDate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)”</a:t>
            </a:r>
          </a:p>
          <a:p>
            <a:pPr lvl="2">
              <a:lnSpc>
                <a:spcPct val="150000"/>
              </a:lnSpc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+ “Values(‘Gone With The Wind’, ‘Clark Gable’, ‘Vivien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Liegh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’,” </a:t>
            </a:r>
          </a:p>
          <a:p>
            <a:pPr lvl="2">
              <a:lnSpc>
                <a:spcPct val="150000"/>
              </a:lnSpc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+ “’Romantic’, ‘02/18/2003’ ”</a:t>
            </a:r>
          </a:p>
          <a:p>
            <a:pPr lvl="2">
              <a:lnSpc>
                <a:spcPct val="150000"/>
              </a:lnSpc>
            </a:pP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Statement.executeUpdate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(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sqlString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);</a:t>
            </a:r>
          </a:p>
          <a:p>
            <a:pPr marL="1112790" lvl="1" indent="-6096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executeUpdate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returns a 1 since one row is added</a:t>
            </a:r>
          </a:p>
        </p:txBody>
      </p:sp>
    </p:spTree>
    <p:extLst>
      <p:ext uri="{BB962C8B-B14F-4D97-AF65-F5344CB8AC3E}">
        <p14:creationId xmlns:p14="http://schemas.microsoft.com/office/powerpoint/2010/main" val="1839923258"/>
      </p:ext>
    </p:extLst>
  </p:cSld>
  <p:clrMapOvr>
    <a:masterClrMapping/>
  </p:clrMapOvr>
  <p:transition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BAB787-F39D-C08D-CA60-59FAD5489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44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85E14D-F6A2-15E3-7CA9-6B306472B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94B8E6-EDCD-447C-C348-3BD74503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33083"/>
            <a:ext cx="8661082" cy="560071"/>
          </a:xfrm>
        </p:spPr>
        <p:txBody>
          <a:bodyPr/>
          <a:lstStyle/>
          <a:p>
            <a:r>
              <a:rPr lang="en-US" dirty="0"/>
              <a:t>Executing Queries Data Manipulation Language (DML)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30F599-A3F2-3729-299E-36CAA0C1109C}"/>
              </a:ext>
            </a:extLst>
          </p:cNvPr>
          <p:cNvSpPr txBox="1"/>
          <p:nvPr/>
        </p:nvSpPr>
        <p:spPr bwMode="ltGray">
          <a:xfrm>
            <a:off x="340044" y="971234"/>
            <a:ext cx="8295956" cy="32962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00913" tIns="50457" rIns="100913" bIns="50457" rtlCol="0" anchor="t" anchorCtr="0">
            <a:spAutoFit/>
          </a:bodyPr>
          <a:lstStyle/>
          <a:p>
            <a:pPr marL="609600" indent="-609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Data definition language queries use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executeQuery</a:t>
            </a: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  <a:p>
            <a:pPr marL="609600" indent="-609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Syntax</a:t>
            </a:r>
          </a:p>
          <a:p>
            <a:pPr lvl="2">
              <a:lnSpc>
                <a:spcPct val="150000"/>
              </a:lnSpc>
            </a:pP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ResultSet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executeQuery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(String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sqlString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) throws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SQLException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</a:t>
            </a:r>
          </a:p>
          <a:p>
            <a:pPr marL="1200063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It returns a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ResultSet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object which contains the results of the Query</a:t>
            </a:r>
          </a:p>
          <a:p>
            <a:pPr marL="609600" indent="-609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Example 1: Query a table</a:t>
            </a:r>
          </a:p>
          <a:p>
            <a:pPr lvl="2" indent="0">
              <a:lnSpc>
                <a:spcPct val="150000"/>
              </a:lnSpc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Statement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statement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=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connection.createStatement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();</a:t>
            </a:r>
          </a:p>
          <a:p>
            <a:pPr lvl="2" indent="0">
              <a:lnSpc>
                <a:spcPct val="150000"/>
              </a:lnSpc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String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sqlString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= “Select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Catalog.Title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,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Catalog.LeadActor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,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Catalog.LeadActress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,” +</a:t>
            </a:r>
          </a:p>
          <a:p>
            <a:pPr lvl="2" indent="0">
              <a:lnSpc>
                <a:spcPct val="150000"/>
              </a:lnSpc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			“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Catalog.Type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,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Catalog.ReleaseDate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From Catalog”;</a:t>
            </a:r>
          </a:p>
          <a:p>
            <a:pPr lvl="2" indent="0">
              <a:lnSpc>
                <a:spcPct val="150000"/>
              </a:lnSpc>
            </a:pP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ResultSet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rs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=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statement.executeQuery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(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sqlString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046312393"/>
      </p:ext>
    </p:extLst>
  </p:cSld>
  <p:clrMapOvr>
    <a:masterClrMapping/>
  </p:clrMapOvr>
  <p:transition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BAB787-F39D-C08D-CA60-59FAD5489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45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85E14D-F6A2-15E3-7CA9-6B306472B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94B8E6-EDCD-447C-C348-3BD74503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33083"/>
            <a:ext cx="8661082" cy="560071"/>
          </a:xfrm>
        </p:spPr>
        <p:txBody>
          <a:bodyPr/>
          <a:lstStyle/>
          <a:p>
            <a:r>
              <a:rPr lang="en-US" dirty="0" err="1"/>
              <a:t>ResultSet</a:t>
            </a:r>
            <a:r>
              <a:rPr lang="en-US" dirty="0"/>
              <a:t> Definition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30F599-A3F2-3729-299E-36CAA0C1109C}"/>
              </a:ext>
            </a:extLst>
          </p:cNvPr>
          <p:cNvSpPr txBox="1"/>
          <p:nvPr/>
        </p:nvSpPr>
        <p:spPr bwMode="ltGray">
          <a:xfrm>
            <a:off x="340044" y="971234"/>
            <a:ext cx="8295956" cy="491206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00913" tIns="50457" rIns="100913" bIns="50457" rtlCol="0" anchor="t" anchorCtr="0">
            <a:spAutoFit/>
          </a:bodyPr>
          <a:lstStyle/>
          <a:p>
            <a:pPr marL="609600" indent="-609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ResultSet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contains the results of the database query that are returned</a:t>
            </a:r>
          </a:p>
          <a:p>
            <a:pPr marL="609600" indent="-609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Allows the program to scroll through each row and read all columns of data</a:t>
            </a:r>
          </a:p>
          <a:p>
            <a:pPr marL="609600" indent="-609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ResultSet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provides various access methods that take a column index or column name and returns the data</a:t>
            </a:r>
          </a:p>
          <a:p>
            <a:pPr marL="1112790" lvl="1" indent="-6096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All methods may not be applicable to all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resultsets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depending on the method of creation of the statement. </a:t>
            </a:r>
          </a:p>
          <a:p>
            <a:pPr marL="609600" indent="-609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When the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executeQuery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method returns the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ResultSet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the cursor is placed before the first row of the data</a:t>
            </a:r>
          </a:p>
          <a:p>
            <a:pPr marL="1112790" lvl="1" indent="-6096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Cursor refers to the set of rows returned by a query and is positioned on the row that is being accessed </a:t>
            </a:r>
          </a:p>
          <a:p>
            <a:pPr marL="1112790" lvl="1" indent="-6096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To move the cursor to the first row of data next() method is invoked on the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resultset</a:t>
            </a: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  <a:p>
            <a:pPr marL="1112790" lvl="1" indent="-6096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If the next row has a data the next() results true else it returns false and the cursor moves beyond the end of the data</a:t>
            </a:r>
          </a:p>
          <a:p>
            <a:pPr marL="609600" indent="-609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First column has index 1, not 0</a:t>
            </a:r>
          </a:p>
          <a:p>
            <a:pPr marL="609600" indent="-609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041073"/>
      </p:ext>
    </p:extLst>
  </p:cSld>
  <p:clrMapOvr>
    <a:masterClrMapping/>
  </p:clrMapOvr>
  <p:transition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18CCBA-6A13-0934-2B1C-F2925AFF0E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46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38F28C-EDD5-E0D4-C703-B8473053B1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C0BA0B-EE88-1CE9-095F-15545E71B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Oracle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7B7C9B9-F2D9-90D2-680E-7B54964DE12C}"/>
              </a:ext>
            </a:extLst>
          </p:cNvPr>
          <p:cNvSpPr txBox="1">
            <a:spLocks noChangeArrowheads="1"/>
          </p:cNvSpPr>
          <p:nvPr/>
        </p:nvSpPr>
        <p:spPr>
          <a:xfrm>
            <a:off x="501394" y="1143000"/>
            <a:ext cx="4343400" cy="51054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rgbClr val="00A3E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2pPr>
            <a:lvl3pPr marL="370390" indent="-37039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400" kern="1200" baseline="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3pPr>
            <a:lvl4pPr marL="687866" indent="-31747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2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4pPr>
            <a:lvl5pPr marL="1054655" indent="-333664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0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5pPr>
            <a:lvl6pPr marL="1297788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6pPr>
            <a:lvl7pPr marL="180083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7pPr>
            <a:lvl8pPr marL="2303875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8pPr>
            <a:lvl9pPr marL="280692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9pPr>
          </a:lstStyle>
          <a:p>
            <a:pPr marL="609600" indent="-609600" defTabSz="914400">
              <a:lnSpc>
                <a:spcPct val="90000"/>
              </a:lnSpc>
            </a:pPr>
            <a:r>
              <a:rPr lang="en-US" altLang="en-US" sz="1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US" altLang="en-US" sz="1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java.sql</a:t>
            </a:r>
            <a:r>
              <a:rPr lang="en-US" altLang="en-US" sz="1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.*;</a:t>
            </a:r>
          </a:p>
          <a:p>
            <a:pPr marL="609600" indent="-609600" defTabSz="914400">
              <a:lnSpc>
                <a:spcPct val="90000"/>
              </a:lnSpc>
            </a:pPr>
            <a:endParaRPr lang="en-US" altLang="en-US" sz="10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609600" indent="-609600" defTabSz="914400">
              <a:lnSpc>
                <a:spcPct val="90000"/>
              </a:lnSpc>
            </a:pPr>
            <a:r>
              <a:rPr lang="en-US" altLang="en-US" sz="1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public class </a:t>
            </a:r>
            <a:r>
              <a:rPr lang="en-US" altLang="en-US" sz="1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ConnectOracle</a:t>
            </a:r>
            <a:r>
              <a:rPr lang="en-US" altLang="en-US" sz="1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{</a:t>
            </a:r>
          </a:p>
          <a:p>
            <a:pPr marL="609600" indent="-609600" defTabSz="914400">
              <a:lnSpc>
                <a:spcPct val="90000"/>
              </a:lnSpc>
            </a:pPr>
            <a:endParaRPr lang="en-US" altLang="en-US" sz="10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609600" indent="-609600" defTabSz="914400">
              <a:lnSpc>
                <a:spcPct val="90000"/>
              </a:lnSpc>
            </a:pPr>
            <a:r>
              <a:rPr lang="en-US" altLang="en-US" sz="1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/**</a:t>
            </a:r>
          </a:p>
          <a:p>
            <a:pPr marL="609600" indent="-609600" defTabSz="914400">
              <a:lnSpc>
                <a:spcPct val="90000"/>
              </a:lnSpc>
            </a:pPr>
            <a:r>
              <a:rPr lang="en-US" altLang="en-US" sz="1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* This is the main function which connects to the Oracle database</a:t>
            </a:r>
          </a:p>
          <a:p>
            <a:pPr marL="609600" indent="-609600" defTabSz="914400">
              <a:lnSpc>
                <a:spcPct val="90000"/>
              </a:lnSpc>
            </a:pPr>
            <a:r>
              <a:rPr lang="en-US" altLang="en-US" sz="1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* and executes a sample query</a:t>
            </a:r>
          </a:p>
          <a:p>
            <a:pPr marL="609600" indent="-609600" defTabSz="914400">
              <a:lnSpc>
                <a:spcPct val="90000"/>
              </a:lnSpc>
            </a:pPr>
            <a:r>
              <a:rPr lang="en-US" altLang="en-US" sz="1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*</a:t>
            </a:r>
          </a:p>
          <a:p>
            <a:pPr marL="609600" indent="-609600" defTabSz="914400">
              <a:lnSpc>
                <a:spcPct val="90000"/>
              </a:lnSpc>
            </a:pPr>
            <a:r>
              <a:rPr lang="en-US" altLang="en-US" sz="1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* @param String[] </a:t>
            </a:r>
            <a:r>
              <a:rPr lang="en-US" altLang="en-US" sz="1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args</a:t>
            </a:r>
            <a:r>
              <a:rPr lang="en-US" altLang="en-US" sz="1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- Command line arguments for the program</a:t>
            </a:r>
          </a:p>
          <a:p>
            <a:pPr marL="609600" indent="-609600" defTabSz="914400">
              <a:lnSpc>
                <a:spcPct val="90000"/>
              </a:lnSpc>
            </a:pPr>
            <a:r>
              <a:rPr lang="en-US" altLang="en-US" sz="1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* @return void</a:t>
            </a:r>
          </a:p>
          <a:p>
            <a:pPr marL="609600" indent="-609600" defTabSz="914400">
              <a:lnSpc>
                <a:spcPct val="90000"/>
              </a:lnSpc>
            </a:pPr>
            <a:r>
              <a:rPr lang="en-US" altLang="en-US" sz="1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* @exception none</a:t>
            </a:r>
          </a:p>
          <a:p>
            <a:pPr marL="609600" indent="-609600" defTabSz="914400">
              <a:lnSpc>
                <a:spcPct val="90000"/>
              </a:lnSpc>
            </a:pPr>
            <a:r>
              <a:rPr lang="en-US" altLang="en-US" sz="1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*</a:t>
            </a:r>
          </a:p>
          <a:p>
            <a:pPr marL="609600" indent="-609600" defTabSz="914400">
              <a:lnSpc>
                <a:spcPct val="90000"/>
              </a:lnSpc>
            </a:pPr>
            <a:r>
              <a:rPr lang="en-US" altLang="en-US" sz="1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*/</a:t>
            </a:r>
          </a:p>
          <a:p>
            <a:pPr marL="609600" indent="-609600" defTabSz="914400">
              <a:lnSpc>
                <a:spcPct val="90000"/>
              </a:lnSpc>
            </a:pPr>
            <a:r>
              <a:rPr lang="en-US" altLang="en-US" sz="1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public static void main(String[] </a:t>
            </a:r>
            <a:r>
              <a:rPr lang="en-US" altLang="en-US" sz="1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args</a:t>
            </a:r>
            <a:r>
              <a:rPr lang="en-US" altLang="en-US" sz="1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 {</a:t>
            </a:r>
          </a:p>
          <a:p>
            <a:pPr marL="609600" indent="-609600" defTabSz="914400">
              <a:lnSpc>
                <a:spcPct val="90000"/>
              </a:lnSpc>
            </a:pPr>
            <a:endParaRPr lang="en-US" altLang="en-US" sz="10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609600" indent="-609600" defTabSz="914400">
              <a:lnSpc>
                <a:spcPct val="90000"/>
              </a:lnSpc>
            </a:pPr>
            <a:r>
              <a:rPr lang="en-US" altLang="en-US" sz="1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	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B383889-D74F-49A5-192F-523A0F08CD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6143" y="513080"/>
            <a:ext cx="43434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100138" indent="-5334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66838" indent="-4572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33538" indent="-3810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19288" indent="-3810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376488" indent="-381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33688" indent="-381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290888" indent="-381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48088" indent="-381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// Load the driver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try {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    // Load the driver class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    </a:t>
            </a:r>
            <a:r>
              <a:rPr lang="en-US" altLang="en-US" sz="1000" dirty="0" err="1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Class.forName</a:t>
            </a: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US" altLang="en-US" sz="1000" dirty="0" err="1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oracle.jdbc.driver.OracleDriver</a:t>
            </a: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");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altLang="en-US" sz="1000" dirty="0">
              <a:solidFill>
                <a:srgbClr val="00A3E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    // Define the data source for the driver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    String </a:t>
            </a:r>
            <a:r>
              <a:rPr lang="en-US" altLang="en-US" sz="1000" dirty="0" err="1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sourceURL</a:t>
            </a: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	= "</a:t>
            </a:r>
            <a:r>
              <a:rPr lang="en-US" altLang="en-US" sz="1000" dirty="0" err="1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jdbc:oracle:thin</a:t>
            </a: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:@delilah.bus.albany.edu:1521:bodb01";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    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    // Create a connection through the </a:t>
            </a:r>
            <a:r>
              <a:rPr lang="en-US" altLang="en-US" sz="1000" dirty="0" err="1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DriverManager</a:t>
            </a: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class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    String user = "</a:t>
            </a:r>
            <a:r>
              <a:rPr lang="en-US" altLang="en-US" sz="1000" dirty="0" err="1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goel</a:t>
            </a: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";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    String password = "</a:t>
            </a:r>
            <a:r>
              <a:rPr lang="en-US" altLang="en-US" sz="1000" dirty="0" err="1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goel</a:t>
            </a: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";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    Connection </a:t>
            </a:r>
            <a:r>
              <a:rPr lang="en-US" altLang="en-US" sz="1000" dirty="0" err="1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databaseConnection</a:t>
            </a: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	= </a:t>
            </a:r>
            <a:r>
              <a:rPr lang="en-US" altLang="en-US" sz="1000" dirty="0" err="1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DriverManager.getConnection</a:t>
            </a: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en-US" sz="1000" dirty="0" err="1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sourceURL</a:t>
            </a: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user, password);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    </a:t>
            </a:r>
            <a:r>
              <a:rPr lang="en-US" altLang="en-US" sz="1000" dirty="0" err="1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System.out.println</a:t>
            </a: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("Connected to Oracle");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altLang="en-US" sz="1000" dirty="0">
              <a:solidFill>
                <a:srgbClr val="00A3E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    // Create a statement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    Statement </a:t>
            </a:r>
            <a:r>
              <a:rPr lang="en-US" altLang="en-US" sz="1000" dirty="0" err="1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statement</a:t>
            </a: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US" altLang="en-US" sz="1000" dirty="0" err="1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databaseConnection.createStatement</a:t>
            </a: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();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    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    // Create a query String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    String </a:t>
            </a:r>
            <a:r>
              <a:rPr lang="en-US" altLang="en-US" sz="1000" dirty="0" err="1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sqlString</a:t>
            </a: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"SELECT </a:t>
            </a:r>
            <a:r>
              <a:rPr lang="en-US" altLang="en-US" sz="1000" dirty="0" err="1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artistid</a:t>
            </a: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altLang="en-US" sz="1000" dirty="0" err="1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artistname</a:t>
            </a: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FROM </a:t>
            </a:r>
            <a:r>
              <a:rPr lang="en-US" altLang="en-US" sz="1000" dirty="0" err="1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artistsandperformers</a:t>
            </a: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";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altLang="en-US" sz="1000" dirty="0">
              <a:solidFill>
                <a:srgbClr val="00A3E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    // Close Connection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    </a:t>
            </a:r>
            <a:r>
              <a:rPr lang="en-US" altLang="en-US" sz="1000" dirty="0" err="1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databaseConnection.close</a:t>
            </a: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();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}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catch (</a:t>
            </a:r>
            <a:r>
              <a:rPr lang="en-US" altLang="en-US" sz="1000" dirty="0" err="1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ClassNotFoundException</a:t>
            </a: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en-US" sz="1000" dirty="0" err="1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cnfe</a:t>
            </a: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 {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    </a:t>
            </a:r>
            <a:r>
              <a:rPr lang="en-US" altLang="en-US" sz="1000" dirty="0" err="1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System.err.println</a:t>
            </a: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en-US" sz="1000" dirty="0" err="1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cnfe</a:t>
            </a: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);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}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catch (</a:t>
            </a:r>
            <a:r>
              <a:rPr lang="en-US" altLang="en-US" sz="1000" dirty="0" err="1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SQLException</a:t>
            </a: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en-US" sz="1000" dirty="0" err="1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sqle</a:t>
            </a: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 {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    </a:t>
            </a:r>
            <a:r>
              <a:rPr lang="en-US" altLang="en-US" sz="1000" dirty="0" err="1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System.err.println</a:t>
            </a: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en-US" sz="1000" dirty="0" err="1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sqle</a:t>
            </a: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);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}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}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altLang="en-US" sz="1000" dirty="0">
              <a:solidFill>
                <a:srgbClr val="00A3E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589647"/>
      </p:ext>
    </p:extLst>
  </p:cSld>
  <p:clrMapOvr>
    <a:masterClrMapping/>
  </p:clrMapOvr>
  <p:transition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587951-D2CB-A3BF-3341-709CB44C83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1737865"/>
            <a:ext cx="7559675" cy="1707966"/>
          </a:xfrm>
        </p:spPr>
        <p:txBody>
          <a:bodyPr/>
          <a:lstStyle/>
          <a:p>
            <a:r>
              <a:rPr lang="en-US" dirty="0"/>
              <a:t>Junit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239788-61ED-D4FA-FB06-DCCA212B3A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448821-3FCA-72A4-7720-D18DD1E24F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7738" y="3467741"/>
            <a:ext cx="7559675" cy="2212019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Architecture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Annotation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Assertions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Assumptions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Test Exception</a:t>
            </a:r>
          </a:p>
        </p:txBody>
      </p:sp>
    </p:spTree>
    <p:extLst>
      <p:ext uri="{BB962C8B-B14F-4D97-AF65-F5344CB8AC3E}">
        <p14:creationId xmlns:p14="http://schemas.microsoft.com/office/powerpoint/2010/main" val="2030194620"/>
      </p:ext>
    </p:extLst>
  </p:cSld>
  <p:clrMapOvr>
    <a:masterClrMapping/>
  </p:clrMapOvr>
  <p:transition>
    <p:wipe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76751D-B942-D683-B22F-B40C20027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48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80FF6-43DF-C03D-4F45-846A0A240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B57DD9-AD11-BD8A-6448-156463D47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14" y="620078"/>
            <a:ext cx="8661082" cy="560071"/>
          </a:xfrm>
        </p:spPr>
        <p:txBody>
          <a:bodyPr/>
          <a:lstStyle/>
          <a:p>
            <a:r>
              <a:rPr lang="en-US" dirty="0"/>
              <a:t>JUNIT ARCHITECTURE</a:t>
            </a:r>
          </a:p>
        </p:txBody>
      </p:sp>
      <p:pic>
        <p:nvPicPr>
          <p:cNvPr id="1026" name="Picture 2" descr="junit5 architecture">
            <a:extLst>
              <a:ext uri="{FF2B5EF4-FFF2-40B4-BE49-F238E27FC236}">
                <a16:creationId xmlns:a16="http://schemas.microsoft.com/office/drawing/2014/main" id="{8E375CAC-AAD2-F3EE-7BCD-4BA46D532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63" y="2636838"/>
            <a:ext cx="82677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595816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9EEC7D-C961-D6FC-8D40-ABB54E7D08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23FF11-B911-6379-8096-0F5F47EC3B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4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67D95-5FA4-DD74-042D-1CEB01EC93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9D07D5F-DB25-6033-A4D2-0459D891B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45783"/>
            <a:ext cx="8661082" cy="560071"/>
          </a:xfrm>
        </p:spPr>
        <p:txBody>
          <a:bodyPr/>
          <a:lstStyle/>
          <a:p>
            <a:r>
              <a:rPr lang="en-US" dirty="0"/>
              <a:t>List Interface Context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5B749FC2-20E4-4927-9EE6-DE3D42D5A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999" y="1774030"/>
            <a:ext cx="7620000" cy="401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552756"/>
      </p:ext>
    </p:extLst>
  </p:cSld>
  <p:clrMapOvr>
    <a:masterClrMapping/>
  </p:clrMapOvr>
  <p:transition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7812DB-8D6A-1916-6B0C-996244602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49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4156E4-2AF7-335E-9624-5EBDCCAF93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868E68-D34E-F739-BB17-67F977AE0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62674"/>
            <a:ext cx="8661082" cy="560071"/>
          </a:xfrm>
        </p:spPr>
        <p:txBody>
          <a:bodyPr/>
          <a:lstStyle/>
          <a:p>
            <a:r>
              <a:rPr lang="en-US" dirty="0"/>
              <a:t>JUnit Platform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E85D32-027B-B380-1688-2D65A761E83C}"/>
              </a:ext>
            </a:extLst>
          </p:cNvPr>
          <p:cNvSpPr txBox="1"/>
          <p:nvPr/>
        </p:nvSpPr>
        <p:spPr bwMode="ltGray">
          <a:xfrm>
            <a:off x="457200" y="1371600"/>
            <a:ext cx="8904288" cy="797924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00913" tIns="50457" rIns="100913" bIns="50457" rtlCol="0" anchor="t" anchorCtr="0">
            <a:spAutoFit/>
          </a:bodyPr>
          <a:lstStyle/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Launches testing frameworks on the JVM</a:t>
            </a:r>
          </a:p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Has </a:t>
            </a:r>
            <a:r>
              <a:rPr lang="en-US" sz="1600" dirty="0" err="1">
                <a:latin typeface="+mn-lt"/>
              </a:rPr>
              <a:t>TestEngine</a:t>
            </a:r>
            <a:r>
              <a:rPr lang="en-US" sz="1600" dirty="0">
                <a:latin typeface="+mn-lt"/>
              </a:rPr>
              <a:t> API used to build a testing framework that runs on the JUnit platform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34060214-96BA-62A5-F1EE-35A808E21F32}"/>
              </a:ext>
            </a:extLst>
          </p:cNvPr>
          <p:cNvSpPr txBox="1">
            <a:spLocks/>
          </p:cNvSpPr>
          <p:nvPr/>
        </p:nvSpPr>
        <p:spPr>
          <a:xfrm>
            <a:off x="457200" y="2688274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 sz="1600" kern="1200" baseline="0">
                <a:solidFill>
                  <a:srgbClr val="1E2A78"/>
                </a:solidFill>
                <a:latin typeface="+mj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93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ＭＳ Ｐゴシック" pitchFamily="-109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93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ＭＳ Ｐゴシック" pitchFamily="-109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93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ＭＳ Ｐゴシック" pitchFamily="-109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93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ＭＳ Ｐゴシック" pitchFamily="-109" charset="-128"/>
              </a:defRPr>
            </a:lvl5pPr>
            <a:lvl6pPr marL="50304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733607" algn="l"/>
              </a:tabLst>
              <a:defRPr sz="2593" b="1">
                <a:solidFill>
                  <a:schemeClr val="tx1"/>
                </a:solidFill>
                <a:latin typeface="Arial" charset="0"/>
              </a:defRPr>
            </a:lvl6pPr>
            <a:lvl7pPr marL="100609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733607" algn="l"/>
              </a:tabLst>
              <a:defRPr sz="2593" b="1">
                <a:solidFill>
                  <a:schemeClr val="tx1"/>
                </a:solidFill>
                <a:latin typeface="Arial" charset="0"/>
              </a:defRPr>
            </a:lvl7pPr>
            <a:lvl8pPr marL="150913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733607" algn="l"/>
              </a:tabLst>
              <a:defRPr sz="2593" b="1">
                <a:solidFill>
                  <a:schemeClr val="tx1"/>
                </a:solidFill>
                <a:latin typeface="Arial" charset="0"/>
              </a:defRPr>
            </a:lvl8pPr>
            <a:lvl9pPr marL="201217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733607" algn="l"/>
              </a:tabLst>
              <a:defRPr sz="2593"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/>
            <a:r>
              <a:rPr lang="en-US" dirty="0"/>
              <a:t>JUnit Jupiter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67C752-F803-3998-2979-90E8599E7462}"/>
              </a:ext>
            </a:extLst>
          </p:cNvPr>
          <p:cNvSpPr txBox="1"/>
          <p:nvPr/>
        </p:nvSpPr>
        <p:spPr bwMode="ltGray">
          <a:xfrm>
            <a:off x="457200" y="2968309"/>
            <a:ext cx="8904288" cy="797924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00913" tIns="50457" rIns="100913" bIns="50457" rtlCol="0" anchor="t" anchorCtr="0">
            <a:spAutoFit/>
          </a:bodyPr>
          <a:lstStyle/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Blend of new programming model for writing tests and extension model for extensions</a:t>
            </a:r>
          </a:p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Addition of new annotations like @BeforeEach, @AfterEach, @AfterAll, @BeforeAll etc.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04C79940-43B9-19E1-8137-45D40465D2D9}"/>
              </a:ext>
            </a:extLst>
          </p:cNvPr>
          <p:cNvSpPr txBox="1">
            <a:spLocks/>
          </p:cNvSpPr>
          <p:nvPr/>
        </p:nvSpPr>
        <p:spPr>
          <a:xfrm>
            <a:off x="457200" y="4284982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 sz="1600" kern="1200" baseline="0">
                <a:solidFill>
                  <a:srgbClr val="1E2A78"/>
                </a:solidFill>
                <a:latin typeface="+mj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93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ＭＳ Ｐゴシック" pitchFamily="-109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93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ＭＳ Ｐゴシック" pitchFamily="-109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93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ＭＳ Ｐゴシック" pitchFamily="-109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93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ＭＳ Ｐゴシック" pitchFamily="-109" charset="-128"/>
              </a:defRPr>
            </a:lvl5pPr>
            <a:lvl6pPr marL="50304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733607" algn="l"/>
              </a:tabLst>
              <a:defRPr sz="2593" b="1">
                <a:solidFill>
                  <a:schemeClr val="tx1"/>
                </a:solidFill>
                <a:latin typeface="Arial" charset="0"/>
              </a:defRPr>
            </a:lvl6pPr>
            <a:lvl7pPr marL="100609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733607" algn="l"/>
              </a:tabLst>
              <a:defRPr sz="2593" b="1">
                <a:solidFill>
                  <a:schemeClr val="tx1"/>
                </a:solidFill>
                <a:latin typeface="Arial" charset="0"/>
              </a:defRPr>
            </a:lvl7pPr>
            <a:lvl8pPr marL="150913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733607" algn="l"/>
              </a:tabLst>
              <a:defRPr sz="2593" b="1">
                <a:solidFill>
                  <a:schemeClr val="tx1"/>
                </a:solidFill>
                <a:latin typeface="Arial" charset="0"/>
              </a:defRPr>
            </a:lvl8pPr>
            <a:lvl9pPr marL="201217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733607" algn="l"/>
              </a:tabLst>
              <a:defRPr sz="2593"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/>
            <a:r>
              <a:rPr lang="en-US" dirty="0"/>
              <a:t>JUnit Vintage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B91605-6403-9443-FFF0-6BFDDAE432D2}"/>
              </a:ext>
            </a:extLst>
          </p:cNvPr>
          <p:cNvSpPr txBox="1"/>
          <p:nvPr/>
        </p:nvSpPr>
        <p:spPr bwMode="ltGray">
          <a:xfrm>
            <a:off x="457200" y="4565017"/>
            <a:ext cx="8904288" cy="42859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00913" tIns="50457" rIns="100913" bIns="50457" rtlCol="0" anchor="t" anchorCtr="0">
            <a:spAutoFit/>
          </a:bodyPr>
          <a:lstStyle/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Provides support to execute previous JUnit version 3 and 4 tests on this new platform</a:t>
            </a:r>
          </a:p>
        </p:txBody>
      </p:sp>
    </p:spTree>
    <p:extLst>
      <p:ext uri="{BB962C8B-B14F-4D97-AF65-F5344CB8AC3E}">
        <p14:creationId xmlns:p14="http://schemas.microsoft.com/office/powerpoint/2010/main" val="3348687829"/>
      </p:ext>
    </p:extLst>
  </p:cSld>
  <p:clrMapOvr>
    <a:masterClrMapping/>
  </p:clrMapOvr>
  <p:transition>
    <p:wipe dir="r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76751D-B942-D683-B22F-B40C20027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50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80FF6-43DF-C03D-4F45-846A0A240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B57DD9-AD11-BD8A-6448-156463D47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14" y="620078"/>
            <a:ext cx="8661082" cy="560071"/>
          </a:xfrm>
        </p:spPr>
        <p:txBody>
          <a:bodyPr/>
          <a:lstStyle/>
          <a:p>
            <a:r>
              <a:rPr lang="en-US" dirty="0"/>
              <a:t>JUNIT MAVEN DEPENDENCIES</a:t>
            </a:r>
          </a:p>
        </p:txBody>
      </p:sp>
      <p:grpSp>
        <p:nvGrpSpPr>
          <p:cNvPr id="5" name="object 2">
            <a:extLst>
              <a:ext uri="{FF2B5EF4-FFF2-40B4-BE49-F238E27FC236}">
                <a16:creationId xmlns:a16="http://schemas.microsoft.com/office/drawing/2014/main" id="{0F03B30A-63B7-C432-60EF-AB940D6204A1}"/>
              </a:ext>
            </a:extLst>
          </p:cNvPr>
          <p:cNvGrpSpPr/>
          <p:nvPr/>
        </p:nvGrpSpPr>
        <p:grpSpPr>
          <a:xfrm>
            <a:off x="604462" y="1271913"/>
            <a:ext cx="8644255" cy="5667683"/>
            <a:chOff x="1016838" y="1621536"/>
            <a:chExt cx="8644255" cy="4871085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C9A75EE4-EB53-3128-EBCC-0D9F2C885CEA}"/>
                </a:ext>
              </a:extLst>
            </p:cNvPr>
            <p:cNvSpPr/>
            <p:nvPr/>
          </p:nvSpPr>
          <p:spPr>
            <a:xfrm>
              <a:off x="1025804" y="1630502"/>
              <a:ext cx="8625840" cy="4852670"/>
            </a:xfrm>
            <a:custGeom>
              <a:avLst/>
              <a:gdLst/>
              <a:ahLst/>
              <a:cxnLst/>
              <a:rect l="l" t="t" r="r" b="b"/>
              <a:pathLst>
                <a:path w="8625840" h="4852670">
                  <a:moveTo>
                    <a:pt x="8625293" y="4244809"/>
                  </a:moveTo>
                  <a:lnTo>
                    <a:pt x="8625293" y="0"/>
                  </a:lnTo>
                  <a:lnTo>
                    <a:pt x="0" y="0"/>
                  </a:lnTo>
                  <a:lnTo>
                    <a:pt x="0" y="4852123"/>
                  </a:lnTo>
                  <a:lnTo>
                    <a:pt x="7547597" y="4852123"/>
                  </a:lnTo>
                  <a:lnTo>
                    <a:pt x="8625293" y="4244809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BED55D97-8113-547F-0F5D-6A08D05361E6}"/>
                </a:ext>
              </a:extLst>
            </p:cNvPr>
            <p:cNvSpPr/>
            <p:nvPr/>
          </p:nvSpPr>
          <p:spPr>
            <a:xfrm>
              <a:off x="1016838" y="1621536"/>
              <a:ext cx="8643620" cy="4870450"/>
            </a:xfrm>
            <a:custGeom>
              <a:avLst/>
              <a:gdLst/>
              <a:ahLst/>
              <a:cxnLst/>
              <a:rect l="l" t="t" r="r" b="b"/>
              <a:pathLst>
                <a:path w="8643620" h="4870450">
                  <a:moveTo>
                    <a:pt x="8643226" y="4257014"/>
                  </a:moveTo>
                  <a:lnTo>
                    <a:pt x="8643226" y="4013"/>
                  </a:lnTo>
                  <a:lnTo>
                    <a:pt x="863921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4866043"/>
                  </a:lnTo>
                  <a:lnTo>
                    <a:pt x="4013" y="4870056"/>
                  </a:lnTo>
                  <a:lnTo>
                    <a:pt x="8966" y="4870056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625281" y="17945"/>
                  </a:lnTo>
                  <a:lnTo>
                    <a:pt x="8625281" y="8966"/>
                  </a:lnTo>
                  <a:lnTo>
                    <a:pt x="8634260" y="8966"/>
                  </a:lnTo>
                  <a:lnTo>
                    <a:pt x="8634260" y="4264076"/>
                  </a:lnTo>
                  <a:lnTo>
                    <a:pt x="8641473" y="4260011"/>
                  </a:lnTo>
                  <a:lnTo>
                    <a:pt x="8643226" y="4257014"/>
                  </a:lnTo>
                  <a:close/>
                </a:path>
                <a:path w="8643620" h="487045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643620" h="4870450">
                  <a:moveTo>
                    <a:pt x="17932" y="4852123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4852123"/>
                  </a:lnTo>
                  <a:lnTo>
                    <a:pt x="17932" y="4852123"/>
                  </a:lnTo>
                  <a:close/>
                </a:path>
                <a:path w="8643620" h="4870450">
                  <a:moveTo>
                    <a:pt x="7554220" y="4852123"/>
                  </a:moveTo>
                  <a:lnTo>
                    <a:pt x="8966" y="4852123"/>
                  </a:lnTo>
                  <a:lnTo>
                    <a:pt x="8966" y="4861090"/>
                  </a:lnTo>
                  <a:lnTo>
                    <a:pt x="17932" y="4861090"/>
                  </a:lnTo>
                  <a:lnTo>
                    <a:pt x="17932" y="4870056"/>
                  </a:lnTo>
                  <a:lnTo>
                    <a:pt x="7552169" y="4870056"/>
                  </a:lnTo>
                  <a:lnTo>
                    <a:pt x="7552169" y="4853279"/>
                  </a:lnTo>
                  <a:lnTo>
                    <a:pt x="7554220" y="4852123"/>
                  </a:lnTo>
                  <a:close/>
                </a:path>
                <a:path w="8643620" h="4870450">
                  <a:moveTo>
                    <a:pt x="17932" y="4870056"/>
                  </a:moveTo>
                  <a:lnTo>
                    <a:pt x="17932" y="4861090"/>
                  </a:lnTo>
                  <a:lnTo>
                    <a:pt x="8966" y="4861090"/>
                  </a:lnTo>
                  <a:lnTo>
                    <a:pt x="8966" y="4870056"/>
                  </a:lnTo>
                  <a:lnTo>
                    <a:pt x="17932" y="4870056"/>
                  </a:lnTo>
                  <a:close/>
                </a:path>
                <a:path w="8643620" h="4870450">
                  <a:moveTo>
                    <a:pt x="7556563" y="4861090"/>
                  </a:moveTo>
                  <a:lnTo>
                    <a:pt x="7556563" y="4852123"/>
                  </a:lnTo>
                  <a:lnTo>
                    <a:pt x="7554220" y="4852123"/>
                  </a:lnTo>
                  <a:lnTo>
                    <a:pt x="7552169" y="4853279"/>
                  </a:lnTo>
                  <a:lnTo>
                    <a:pt x="7556563" y="4861090"/>
                  </a:lnTo>
                  <a:close/>
                </a:path>
                <a:path w="8643620" h="4870450">
                  <a:moveTo>
                    <a:pt x="7556563" y="4870056"/>
                  </a:moveTo>
                  <a:lnTo>
                    <a:pt x="7556563" y="4861090"/>
                  </a:lnTo>
                  <a:lnTo>
                    <a:pt x="7552169" y="4853279"/>
                  </a:lnTo>
                  <a:lnTo>
                    <a:pt x="7552169" y="4870056"/>
                  </a:lnTo>
                  <a:lnTo>
                    <a:pt x="7556563" y="4870056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29853" y="4245965"/>
                  </a:lnTo>
                  <a:lnTo>
                    <a:pt x="7554220" y="4852123"/>
                  </a:lnTo>
                  <a:lnTo>
                    <a:pt x="7556563" y="4852123"/>
                  </a:lnTo>
                  <a:lnTo>
                    <a:pt x="7556563" y="4870056"/>
                  </a:lnTo>
                  <a:lnTo>
                    <a:pt x="7558087" y="4870056"/>
                  </a:lnTo>
                  <a:lnTo>
                    <a:pt x="7559649" y="4869649"/>
                  </a:lnTo>
                  <a:lnTo>
                    <a:pt x="8625281" y="4269136"/>
                  </a:lnTo>
                  <a:lnTo>
                    <a:pt x="8625281" y="4253776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17945"/>
                  </a:moveTo>
                  <a:lnTo>
                    <a:pt x="8634260" y="8966"/>
                  </a:lnTo>
                  <a:lnTo>
                    <a:pt x="8625281" y="8966"/>
                  </a:lnTo>
                  <a:lnTo>
                    <a:pt x="8625281" y="17945"/>
                  </a:lnTo>
                  <a:lnTo>
                    <a:pt x="8634260" y="17945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34260" y="17945"/>
                  </a:lnTo>
                  <a:lnTo>
                    <a:pt x="8625281" y="17945"/>
                  </a:lnTo>
                  <a:lnTo>
                    <a:pt x="8625281" y="4248542"/>
                  </a:lnTo>
                  <a:lnTo>
                    <a:pt x="8629853" y="4245965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4264076"/>
                  </a:moveTo>
                  <a:lnTo>
                    <a:pt x="8634260" y="4253776"/>
                  </a:lnTo>
                  <a:lnTo>
                    <a:pt x="8625281" y="4253776"/>
                  </a:lnTo>
                  <a:lnTo>
                    <a:pt x="8625281" y="4269136"/>
                  </a:lnTo>
                  <a:lnTo>
                    <a:pt x="8634260" y="4264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35DF39E5-93BD-3A6B-467C-DF3DC6238522}"/>
                </a:ext>
              </a:extLst>
            </p:cNvPr>
            <p:cNvSpPr/>
            <p:nvPr/>
          </p:nvSpPr>
          <p:spPr>
            <a:xfrm>
              <a:off x="8573401" y="5875312"/>
              <a:ext cx="1078230" cy="607695"/>
            </a:xfrm>
            <a:custGeom>
              <a:avLst/>
              <a:gdLst/>
              <a:ahLst/>
              <a:cxnLst/>
              <a:rect l="l" t="t" r="r" b="b"/>
              <a:pathLst>
                <a:path w="1078229" h="607695">
                  <a:moveTo>
                    <a:pt x="1077696" y="0"/>
                  </a:moveTo>
                  <a:lnTo>
                    <a:pt x="988135" y="6788"/>
                  </a:lnTo>
                  <a:lnTo>
                    <a:pt x="908960" y="13610"/>
                  </a:lnTo>
                  <a:lnTo>
                    <a:pt x="839157" y="20290"/>
                  </a:lnTo>
                  <a:lnTo>
                    <a:pt x="777713" y="26651"/>
                  </a:lnTo>
                  <a:lnTo>
                    <a:pt x="675856" y="37710"/>
                  </a:lnTo>
                  <a:lnTo>
                    <a:pt x="633416" y="42055"/>
                  </a:lnTo>
                  <a:lnTo>
                    <a:pt x="595285" y="45375"/>
                  </a:lnTo>
                  <a:lnTo>
                    <a:pt x="560451" y="47494"/>
                  </a:lnTo>
                  <a:lnTo>
                    <a:pt x="527901" y="48234"/>
                  </a:lnTo>
                  <a:lnTo>
                    <a:pt x="496621" y="47420"/>
                  </a:lnTo>
                  <a:lnTo>
                    <a:pt x="433825" y="40421"/>
                  </a:lnTo>
                  <a:lnTo>
                    <a:pt x="363962" y="25085"/>
                  </a:lnTo>
                  <a:lnTo>
                    <a:pt x="323848" y="13849"/>
                  </a:lnTo>
                  <a:lnTo>
                    <a:pt x="278930" y="0"/>
                  </a:lnTo>
                  <a:lnTo>
                    <a:pt x="0" y="607313"/>
                  </a:lnTo>
                  <a:lnTo>
                    <a:pt x="107769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534AA28B-6AE1-BC7E-854B-3448CDE050A8}"/>
                </a:ext>
              </a:extLst>
            </p:cNvPr>
            <p:cNvSpPr/>
            <p:nvPr/>
          </p:nvSpPr>
          <p:spPr>
            <a:xfrm>
              <a:off x="8563622" y="5865393"/>
              <a:ext cx="1097280" cy="627380"/>
            </a:xfrm>
            <a:custGeom>
              <a:avLst/>
              <a:gdLst/>
              <a:ahLst/>
              <a:cxnLst/>
              <a:rect l="l" t="t" r="r" b="b"/>
              <a:pathLst>
                <a:path w="1097279" h="627379">
                  <a:moveTo>
                    <a:pt x="1088097" y="19871"/>
                  </a:moveTo>
                  <a:lnTo>
                    <a:pt x="1088097" y="18872"/>
                  </a:lnTo>
                  <a:lnTo>
                    <a:pt x="1047968" y="21893"/>
                  </a:lnTo>
                  <a:lnTo>
                    <a:pt x="29476" y="595845"/>
                  </a:lnTo>
                  <a:lnTo>
                    <a:pt x="17945" y="620953"/>
                  </a:lnTo>
                  <a:lnTo>
                    <a:pt x="9791" y="617220"/>
                  </a:lnTo>
                  <a:lnTo>
                    <a:pt x="1638" y="613486"/>
                  </a:lnTo>
                  <a:lnTo>
                    <a:pt x="0" y="617029"/>
                  </a:lnTo>
                  <a:lnTo>
                    <a:pt x="838" y="621195"/>
                  </a:lnTo>
                  <a:lnTo>
                    <a:pt x="6578" y="626478"/>
                  </a:lnTo>
                  <a:lnTo>
                    <a:pt x="10794" y="626960"/>
                  </a:lnTo>
                  <a:lnTo>
                    <a:pt x="1088097" y="19871"/>
                  </a:lnTo>
                  <a:close/>
                </a:path>
                <a:path w="1097279" h="627379">
                  <a:moveTo>
                    <a:pt x="1097267" y="11366"/>
                  </a:moveTo>
                  <a:lnTo>
                    <a:pt x="1094854" y="3327"/>
                  </a:lnTo>
                  <a:lnTo>
                    <a:pt x="1091018" y="685"/>
                  </a:lnTo>
                  <a:lnTo>
                    <a:pt x="1086840" y="977"/>
                  </a:lnTo>
                  <a:lnTo>
                    <a:pt x="1004938" y="7151"/>
                  </a:lnTo>
                  <a:lnTo>
                    <a:pt x="931679" y="13364"/>
                  </a:lnTo>
                  <a:lnTo>
                    <a:pt x="866315" y="19484"/>
                  </a:lnTo>
                  <a:lnTo>
                    <a:pt x="808098" y="25378"/>
                  </a:lnTo>
                  <a:lnTo>
                    <a:pt x="756279" y="30915"/>
                  </a:lnTo>
                  <a:lnTo>
                    <a:pt x="710111" y="35960"/>
                  </a:lnTo>
                  <a:lnTo>
                    <a:pt x="668844" y="40382"/>
                  </a:lnTo>
                  <a:lnTo>
                    <a:pt x="631731" y="44048"/>
                  </a:lnTo>
                  <a:lnTo>
                    <a:pt x="598024" y="46826"/>
                  </a:lnTo>
                  <a:lnTo>
                    <a:pt x="566973" y="48583"/>
                  </a:lnTo>
                  <a:lnTo>
                    <a:pt x="537832" y="49187"/>
                  </a:lnTo>
                  <a:lnTo>
                    <a:pt x="494831" y="47606"/>
                  </a:lnTo>
                  <a:lnTo>
                    <a:pt x="451542" y="42550"/>
                  </a:lnTo>
                  <a:lnTo>
                    <a:pt x="405115" y="33505"/>
                  </a:lnTo>
                  <a:lnTo>
                    <a:pt x="352697" y="19954"/>
                  </a:lnTo>
                  <a:lnTo>
                    <a:pt x="291439" y="1384"/>
                  </a:lnTo>
                  <a:lnTo>
                    <a:pt x="287134" y="0"/>
                  </a:lnTo>
                  <a:lnTo>
                    <a:pt x="282448" y="2070"/>
                  </a:lnTo>
                  <a:lnTo>
                    <a:pt x="1638" y="613486"/>
                  </a:lnTo>
                  <a:lnTo>
                    <a:pt x="5384" y="615210"/>
                  </a:lnTo>
                  <a:lnTo>
                    <a:pt x="5384" y="609422"/>
                  </a:lnTo>
                  <a:lnTo>
                    <a:pt x="29476" y="595845"/>
                  </a:lnTo>
                  <a:lnTo>
                    <a:pt x="285991" y="37335"/>
                  </a:lnTo>
                  <a:lnTo>
                    <a:pt x="285991" y="18465"/>
                  </a:lnTo>
                  <a:lnTo>
                    <a:pt x="288709" y="9918"/>
                  </a:lnTo>
                  <a:lnTo>
                    <a:pt x="296862" y="13665"/>
                  </a:lnTo>
                  <a:lnTo>
                    <a:pt x="296862" y="21763"/>
                  </a:lnTo>
                  <a:lnTo>
                    <a:pt x="347776" y="37208"/>
                  </a:lnTo>
                  <a:lnTo>
                    <a:pt x="401134" y="50993"/>
                  </a:lnTo>
                  <a:lnTo>
                    <a:pt x="448785" y="60272"/>
                  </a:lnTo>
                  <a:lnTo>
                    <a:pt x="493445" y="65500"/>
                  </a:lnTo>
                  <a:lnTo>
                    <a:pt x="537832" y="67132"/>
                  </a:lnTo>
                  <a:lnTo>
                    <a:pt x="567701" y="66497"/>
                  </a:lnTo>
                  <a:lnTo>
                    <a:pt x="633364" y="61917"/>
                  </a:lnTo>
                  <a:lnTo>
                    <a:pt x="712067" y="53806"/>
                  </a:lnTo>
                  <a:lnTo>
                    <a:pt x="758235" y="48757"/>
                  </a:lnTo>
                  <a:lnTo>
                    <a:pt x="809977" y="43222"/>
                  </a:lnTo>
                  <a:lnTo>
                    <a:pt x="868063" y="37334"/>
                  </a:lnTo>
                  <a:lnTo>
                    <a:pt x="933264" y="31225"/>
                  </a:lnTo>
                  <a:lnTo>
                    <a:pt x="1006352" y="25027"/>
                  </a:lnTo>
                  <a:lnTo>
                    <a:pt x="1047968" y="21893"/>
                  </a:lnTo>
                  <a:lnTo>
                    <a:pt x="1083055" y="2120"/>
                  </a:lnTo>
                  <a:lnTo>
                    <a:pt x="1087450" y="9931"/>
                  </a:lnTo>
                  <a:lnTo>
                    <a:pt x="1088097" y="18872"/>
                  </a:lnTo>
                  <a:lnTo>
                    <a:pt x="1088097" y="19871"/>
                  </a:lnTo>
                  <a:lnTo>
                    <a:pt x="1095527" y="15684"/>
                  </a:lnTo>
                  <a:lnTo>
                    <a:pt x="1097267" y="11366"/>
                  </a:lnTo>
                  <a:close/>
                </a:path>
                <a:path w="1097279" h="627379">
                  <a:moveTo>
                    <a:pt x="29476" y="595845"/>
                  </a:moveTo>
                  <a:lnTo>
                    <a:pt x="5384" y="609422"/>
                  </a:lnTo>
                  <a:lnTo>
                    <a:pt x="9778" y="617232"/>
                  </a:lnTo>
                  <a:lnTo>
                    <a:pt x="17945" y="620953"/>
                  </a:lnTo>
                  <a:lnTo>
                    <a:pt x="29476" y="595845"/>
                  </a:lnTo>
                  <a:close/>
                </a:path>
                <a:path w="1097279" h="627379">
                  <a:moveTo>
                    <a:pt x="9778" y="617232"/>
                  </a:moveTo>
                  <a:lnTo>
                    <a:pt x="5384" y="609422"/>
                  </a:lnTo>
                  <a:lnTo>
                    <a:pt x="5384" y="615210"/>
                  </a:lnTo>
                  <a:lnTo>
                    <a:pt x="9778" y="617232"/>
                  </a:lnTo>
                  <a:close/>
                </a:path>
                <a:path w="1097279" h="627379">
                  <a:moveTo>
                    <a:pt x="296862" y="13665"/>
                  </a:moveTo>
                  <a:lnTo>
                    <a:pt x="288709" y="9918"/>
                  </a:lnTo>
                  <a:lnTo>
                    <a:pt x="285991" y="18465"/>
                  </a:lnTo>
                  <a:lnTo>
                    <a:pt x="293597" y="20773"/>
                  </a:lnTo>
                  <a:lnTo>
                    <a:pt x="296862" y="13665"/>
                  </a:lnTo>
                  <a:close/>
                </a:path>
                <a:path w="1097279" h="627379">
                  <a:moveTo>
                    <a:pt x="293597" y="20773"/>
                  </a:moveTo>
                  <a:lnTo>
                    <a:pt x="285991" y="18465"/>
                  </a:lnTo>
                  <a:lnTo>
                    <a:pt x="285991" y="37335"/>
                  </a:lnTo>
                  <a:lnTo>
                    <a:pt x="293597" y="20773"/>
                  </a:lnTo>
                  <a:close/>
                </a:path>
                <a:path w="1097279" h="627379">
                  <a:moveTo>
                    <a:pt x="296862" y="21763"/>
                  </a:moveTo>
                  <a:lnTo>
                    <a:pt x="296862" y="13665"/>
                  </a:lnTo>
                  <a:lnTo>
                    <a:pt x="293597" y="20773"/>
                  </a:lnTo>
                  <a:lnTo>
                    <a:pt x="296862" y="21763"/>
                  </a:lnTo>
                  <a:close/>
                </a:path>
                <a:path w="1097279" h="627379">
                  <a:moveTo>
                    <a:pt x="1088097" y="18872"/>
                  </a:moveTo>
                  <a:lnTo>
                    <a:pt x="1087475" y="9918"/>
                  </a:lnTo>
                  <a:lnTo>
                    <a:pt x="1083055" y="2120"/>
                  </a:lnTo>
                  <a:lnTo>
                    <a:pt x="1047968" y="21893"/>
                  </a:lnTo>
                  <a:lnTo>
                    <a:pt x="1088097" y="188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8A95C24D-F289-A0C6-2DB9-6CA6FC33B299}"/>
              </a:ext>
            </a:extLst>
          </p:cNvPr>
          <p:cNvSpPr txBox="1"/>
          <p:nvPr/>
        </p:nvSpPr>
        <p:spPr>
          <a:xfrm>
            <a:off x="672316" y="1420717"/>
            <a:ext cx="8463280" cy="524214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2405">
              <a:lnSpc>
                <a:spcPct val="15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&lt;dependency&gt;</a:t>
            </a:r>
          </a:p>
          <a:p>
            <a:pPr marL="192405">
              <a:lnSpc>
                <a:spcPct val="15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&lt;</a:t>
            </a:r>
            <a:r>
              <a:rPr lang="en-US" sz="1850" dirty="0" err="1">
                <a:latin typeface="Courier New"/>
                <a:cs typeface="Courier New"/>
              </a:rPr>
              <a:t>groupId</a:t>
            </a:r>
            <a:r>
              <a:rPr lang="en-US" sz="1850" dirty="0">
                <a:latin typeface="Courier New"/>
                <a:cs typeface="Courier New"/>
              </a:rPr>
              <a:t>&gt;</a:t>
            </a:r>
            <a:r>
              <a:rPr lang="en-US" sz="1850" dirty="0" err="1">
                <a:latin typeface="Courier New"/>
                <a:cs typeface="Courier New"/>
              </a:rPr>
              <a:t>org.junit.jupiter</a:t>
            </a:r>
            <a:r>
              <a:rPr lang="en-US" sz="1850" dirty="0">
                <a:latin typeface="Courier New"/>
                <a:cs typeface="Courier New"/>
              </a:rPr>
              <a:t>&lt;/</a:t>
            </a:r>
            <a:r>
              <a:rPr lang="en-US" sz="1850" dirty="0" err="1">
                <a:latin typeface="Courier New"/>
                <a:cs typeface="Courier New"/>
              </a:rPr>
              <a:t>groupId</a:t>
            </a:r>
            <a:r>
              <a:rPr lang="en-US" sz="1850" dirty="0">
                <a:latin typeface="Courier New"/>
                <a:cs typeface="Courier New"/>
              </a:rPr>
              <a:t>&gt;</a:t>
            </a:r>
          </a:p>
          <a:p>
            <a:pPr marL="192405">
              <a:lnSpc>
                <a:spcPct val="15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&lt;</a:t>
            </a:r>
            <a:r>
              <a:rPr lang="en-US" sz="1850" dirty="0" err="1">
                <a:latin typeface="Courier New"/>
                <a:cs typeface="Courier New"/>
              </a:rPr>
              <a:t>artifactId</a:t>
            </a:r>
            <a:r>
              <a:rPr lang="en-US" sz="1850" dirty="0">
                <a:latin typeface="Courier New"/>
                <a:cs typeface="Courier New"/>
              </a:rPr>
              <a:t>&gt;</a:t>
            </a:r>
            <a:r>
              <a:rPr lang="en-US" sz="1850" dirty="0" err="1">
                <a:latin typeface="Courier New"/>
                <a:cs typeface="Courier New"/>
              </a:rPr>
              <a:t>junit</a:t>
            </a:r>
            <a:r>
              <a:rPr lang="en-US" sz="1850" dirty="0">
                <a:latin typeface="Courier New"/>
                <a:cs typeface="Courier New"/>
              </a:rPr>
              <a:t>-</a:t>
            </a:r>
            <a:r>
              <a:rPr lang="en-US" sz="1850" dirty="0" err="1">
                <a:latin typeface="Courier New"/>
                <a:cs typeface="Courier New"/>
              </a:rPr>
              <a:t>jupiter</a:t>
            </a:r>
            <a:r>
              <a:rPr lang="en-US" sz="1850" dirty="0">
                <a:latin typeface="Courier New"/>
                <a:cs typeface="Courier New"/>
              </a:rPr>
              <a:t>-engine&lt;/</a:t>
            </a:r>
            <a:r>
              <a:rPr lang="en-US" sz="1850" dirty="0" err="1">
                <a:latin typeface="Courier New"/>
                <a:cs typeface="Courier New"/>
              </a:rPr>
              <a:t>artifactId</a:t>
            </a:r>
            <a:r>
              <a:rPr lang="en-US" sz="1850" dirty="0">
                <a:latin typeface="Courier New"/>
                <a:cs typeface="Courier New"/>
              </a:rPr>
              <a:t>&gt;</a:t>
            </a:r>
          </a:p>
          <a:p>
            <a:pPr marL="192405">
              <a:lnSpc>
                <a:spcPct val="15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&lt;version&gt;5.1.1&lt;/version&gt;</a:t>
            </a:r>
          </a:p>
          <a:p>
            <a:pPr marL="192405">
              <a:lnSpc>
                <a:spcPct val="15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&lt;scope&gt;test&lt;/scope&gt;</a:t>
            </a:r>
          </a:p>
          <a:p>
            <a:pPr marL="192405">
              <a:lnSpc>
                <a:spcPct val="15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&lt;/dependency&gt;</a:t>
            </a:r>
          </a:p>
          <a:p>
            <a:pPr marL="192405">
              <a:lnSpc>
                <a:spcPct val="15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&lt;dependency&gt;</a:t>
            </a:r>
          </a:p>
          <a:p>
            <a:pPr marL="192405">
              <a:lnSpc>
                <a:spcPct val="15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&lt;</a:t>
            </a:r>
            <a:r>
              <a:rPr lang="en-US" sz="1850" dirty="0" err="1">
                <a:latin typeface="Courier New"/>
                <a:cs typeface="Courier New"/>
              </a:rPr>
              <a:t>groupId</a:t>
            </a:r>
            <a:r>
              <a:rPr lang="en-US" sz="1850" dirty="0">
                <a:latin typeface="Courier New"/>
                <a:cs typeface="Courier New"/>
              </a:rPr>
              <a:t>&gt;</a:t>
            </a:r>
            <a:r>
              <a:rPr lang="en-US" sz="1850" dirty="0" err="1">
                <a:latin typeface="Courier New"/>
                <a:cs typeface="Courier New"/>
              </a:rPr>
              <a:t>org.junit.platform</a:t>
            </a:r>
            <a:r>
              <a:rPr lang="en-US" sz="1850" dirty="0">
                <a:latin typeface="Courier New"/>
                <a:cs typeface="Courier New"/>
              </a:rPr>
              <a:t>&lt;/</a:t>
            </a:r>
            <a:r>
              <a:rPr lang="en-US" sz="1850" dirty="0" err="1">
                <a:latin typeface="Courier New"/>
                <a:cs typeface="Courier New"/>
              </a:rPr>
              <a:t>groupId</a:t>
            </a:r>
            <a:r>
              <a:rPr lang="en-US" sz="1850" dirty="0">
                <a:latin typeface="Courier New"/>
                <a:cs typeface="Courier New"/>
              </a:rPr>
              <a:t>&gt;</a:t>
            </a:r>
          </a:p>
          <a:p>
            <a:pPr marL="192405">
              <a:lnSpc>
                <a:spcPct val="15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&lt;</a:t>
            </a:r>
            <a:r>
              <a:rPr lang="en-US" sz="1850" dirty="0" err="1">
                <a:latin typeface="Courier New"/>
                <a:cs typeface="Courier New"/>
              </a:rPr>
              <a:t>artifactId</a:t>
            </a:r>
            <a:r>
              <a:rPr lang="en-US" sz="1850" dirty="0">
                <a:latin typeface="Courier New"/>
                <a:cs typeface="Courier New"/>
              </a:rPr>
              <a:t>&gt;</a:t>
            </a:r>
            <a:r>
              <a:rPr lang="en-US" sz="1850" dirty="0" err="1">
                <a:latin typeface="Courier New"/>
                <a:cs typeface="Courier New"/>
              </a:rPr>
              <a:t>junit</a:t>
            </a:r>
            <a:r>
              <a:rPr lang="en-US" sz="1850" dirty="0">
                <a:latin typeface="Courier New"/>
                <a:cs typeface="Courier New"/>
              </a:rPr>
              <a:t>-platform-runner&lt;/</a:t>
            </a:r>
            <a:r>
              <a:rPr lang="en-US" sz="1850" dirty="0" err="1">
                <a:latin typeface="Courier New"/>
                <a:cs typeface="Courier New"/>
              </a:rPr>
              <a:t>artifactId</a:t>
            </a:r>
            <a:r>
              <a:rPr lang="en-US" sz="1850" dirty="0">
                <a:latin typeface="Courier New"/>
                <a:cs typeface="Courier New"/>
              </a:rPr>
              <a:t>&gt;</a:t>
            </a:r>
          </a:p>
          <a:p>
            <a:pPr marL="192405">
              <a:lnSpc>
                <a:spcPct val="15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&lt;version&gt; 1.1.1&lt;/version&gt;</a:t>
            </a:r>
          </a:p>
          <a:p>
            <a:pPr marL="192405">
              <a:lnSpc>
                <a:spcPct val="15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&lt;scope&gt;test&lt;/scope&gt;</a:t>
            </a:r>
          </a:p>
          <a:p>
            <a:pPr marL="192405">
              <a:lnSpc>
                <a:spcPct val="15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&lt;/dependency&gt;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770788424"/>
      </p:ext>
    </p:extLst>
  </p:cSld>
  <p:clrMapOvr>
    <a:masterClrMapping/>
  </p:clrMapOvr>
  <p:transition>
    <p:wipe dir="r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1AFBE8-E362-EFCB-D09A-D25CE5D476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51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A6C8D-4FEB-3F66-63B4-683DBECA40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C3E19B8-C020-B02A-720B-8EBBA81E7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626068"/>
            <a:ext cx="8661082" cy="560071"/>
          </a:xfrm>
        </p:spPr>
        <p:txBody>
          <a:bodyPr/>
          <a:lstStyle/>
          <a:p>
            <a:r>
              <a:rPr lang="en-US" dirty="0"/>
              <a:t>Junit Annotations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0E423F7-EBCB-D176-0BC4-9AE4D5B8944D}"/>
              </a:ext>
            </a:extLst>
          </p:cNvPr>
          <p:cNvGraphicFramePr>
            <a:graphicFrameLocks noGrp="1"/>
          </p:cNvGraphicFramePr>
          <p:nvPr/>
        </p:nvGraphicFramePr>
        <p:xfrm>
          <a:off x="477520" y="1161439"/>
          <a:ext cx="9154160" cy="559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7280">
                  <a:extLst>
                    <a:ext uri="{9D8B030D-6E8A-4147-A177-3AD203B41FA5}">
                      <a16:colId xmlns:a16="http://schemas.microsoft.com/office/drawing/2014/main" val="1381886320"/>
                    </a:ext>
                  </a:extLst>
                </a:gridCol>
                <a:gridCol w="6786880">
                  <a:extLst>
                    <a:ext uri="{9D8B030D-6E8A-4147-A177-3AD203B41FA5}">
                      <a16:colId xmlns:a16="http://schemas.microsoft.com/office/drawing/2014/main" val="21942718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Annotation</a:t>
                      </a:r>
                    </a:p>
                  </a:txBody>
                  <a:tcPr marR="50800" marT="101600" marB="1016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50800" marT="101600" marB="1016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6679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u="none" strike="noStrike">
                          <a:solidFill>
                            <a:srgbClr val="0069FF"/>
                          </a:solidFill>
                          <a:effectLst/>
                          <a:hlinkClick r:id="rId2"/>
                        </a:rPr>
                        <a:t>@Test</a:t>
                      </a:r>
                      <a:endParaRPr lang="en-US" sz="1400">
                        <a:solidFill>
                          <a:srgbClr val="24335A"/>
                        </a:solidFill>
                        <a:effectLst/>
                      </a:endParaRPr>
                    </a:p>
                  </a:txBody>
                  <a:tcPr marR="50800" marT="152400" marB="1524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Denotes a test method</a:t>
                      </a:r>
                    </a:p>
                  </a:txBody>
                  <a:tcPr marL="50800" marT="152400" marB="1524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5481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u="none" strike="noStrike">
                          <a:solidFill>
                            <a:srgbClr val="0069FF"/>
                          </a:solidFill>
                          <a:effectLst/>
                          <a:hlinkClick r:id="rId3"/>
                        </a:rPr>
                        <a:t>@DisplayName</a:t>
                      </a:r>
                      <a:endParaRPr lang="en-US" sz="1400">
                        <a:solidFill>
                          <a:srgbClr val="24335A"/>
                        </a:solidFill>
                        <a:effectLst/>
                      </a:endParaRPr>
                    </a:p>
                  </a:txBody>
                  <a:tcPr marR="50800" marT="152400" marB="1524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Declares a custom display name for the test class or test method</a:t>
                      </a:r>
                    </a:p>
                  </a:txBody>
                  <a:tcPr marL="50800" marT="152400" marB="1524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896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u="none" strike="noStrike">
                          <a:solidFill>
                            <a:srgbClr val="0069FF"/>
                          </a:solidFill>
                          <a:effectLst/>
                          <a:hlinkClick r:id="rId4"/>
                        </a:rPr>
                        <a:t>@BeforeEach</a:t>
                      </a:r>
                      <a:endParaRPr lang="en-US" sz="1400">
                        <a:solidFill>
                          <a:srgbClr val="24335A"/>
                        </a:solidFill>
                        <a:effectLst/>
                      </a:endParaRPr>
                    </a:p>
                  </a:txBody>
                  <a:tcPr marR="50800" marT="152400" marB="1524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Denotes that the annotated method should be executed before each test method</a:t>
                      </a:r>
                    </a:p>
                  </a:txBody>
                  <a:tcPr marL="50800" marT="152400" marB="1524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6689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u="none" strike="noStrike">
                          <a:solidFill>
                            <a:srgbClr val="0069FF"/>
                          </a:solidFill>
                          <a:effectLst/>
                          <a:hlinkClick r:id="rId5"/>
                        </a:rPr>
                        <a:t>@AfterEach</a:t>
                      </a:r>
                      <a:endParaRPr lang="en-US" sz="1400">
                        <a:solidFill>
                          <a:srgbClr val="24335A"/>
                        </a:solidFill>
                        <a:effectLst/>
                      </a:endParaRPr>
                    </a:p>
                  </a:txBody>
                  <a:tcPr marR="50800" marT="152400" marB="1524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Denotes that the annotated method should be executed after each test method</a:t>
                      </a:r>
                    </a:p>
                  </a:txBody>
                  <a:tcPr marL="50800" marT="152400" marB="1524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166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u="none" strike="noStrike">
                          <a:solidFill>
                            <a:srgbClr val="0069FF"/>
                          </a:solidFill>
                          <a:effectLst/>
                          <a:hlinkClick r:id="rId6"/>
                        </a:rPr>
                        <a:t>@BeforeAll</a:t>
                      </a:r>
                      <a:endParaRPr lang="en-US" sz="1400">
                        <a:solidFill>
                          <a:srgbClr val="24335A"/>
                        </a:solidFill>
                        <a:effectLst/>
                      </a:endParaRPr>
                    </a:p>
                  </a:txBody>
                  <a:tcPr marR="50800" marT="152400" marB="1524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Denotes that the annotated method should be executed before all test methods</a:t>
                      </a:r>
                    </a:p>
                  </a:txBody>
                  <a:tcPr marL="50800" marT="152400" marB="1524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029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u="none" strike="noStrike">
                          <a:solidFill>
                            <a:srgbClr val="0069FF"/>
                          </a:solidFill>
                          <a:effectLst/>
                          <a:hlinkClick r:id="rId7"/>
                        </a:rPr>
                        <a:t>@AfterAll</a:t>
                      </a:r>
                      <a:endParaRPr lang="en-US" sz="1400">
                        <a:solidFill>
                          <a:srgbClr val="24335A"/>
                        </a:solidFill>
                        <a:effectLst/>
                      </a:endParaRPr>
                    </a:p>
                  </a:txBody>
                  <a:tcPr marR="50800" marT="152400" marB="1524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Denotes that the annotated method should be executed after all test methods</a:t>
                      </a:r>
                    </a:p>
                  </a:txBody>
                  <a:tcPr marL="50800" marT="152400" marB="1524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9892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u="none" strike="noStrike">
                          <a:solidFill>
                            <a:srgbClr val="0069FF"/>
                          </a:solidFill>
                          <a:effectLst/>
                          <a:hlinkClick r:id="rId8"/>
                        </a:rPr>
                        <a:t>@Disable</a:t>
                      </a:r>
                      <a:endParaRPr lang="en-US" sz="1400">
                        <a:solidFill>
                          <a:srgbClr val="24335A"/>
                        </a:solidFill>
                        <a:effectLst/>
                      </a:endParaRPr>
                    </a:p>
                  </a:txBody>
                  <a:tcPr marR="50800" marT="152400" marB="1524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Used to disable a test class or test method</a:t>
                      </a:r>
                    </a:p>
                  </a:txBody>
                  <a:tcPr marL="50800" marT="152400" marB="1524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03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u="none" strike="noStrike">
                          <a:solidFill>
                            <a:srgbClr val="0069FF"/>
                          </a:solidFill>
                          <a:effectLst/>
                          <a:hlinkClick r:id="rId9"/>
                        </a:rPr>
                        <a:t>@Nested</a:t>
                      </a:r>
                      <a:endParaRPr lang="en-US" sz="1400">
                        <a:solidFill>
                          <a:srgbClr val="24335A"/>
                        </a:solidFill>
                        <a:effectLst/>
                      </a:endParaRPr>
                    </a:p>
                  </a:txBody>
                  <a:tcPr marR="50800" marT="152400" marB="1524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Denotes that the annotated class is a nested, non-static test class</a:t>
                      </a:r>
                    </a:p>
                  </a:txBody>
                  <a:tcPr marL="50800" marT="152400" marB="1524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3920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u="none" strike="noStrike">
                          <a:solidFill>
                            <a:srgbClr val="0069FF"/>
                          </a:solidFill>
                          <a:effectLst/>
                          <a:hlinkClick r:id="rId10"/>
                        </a:rPr>
                        <a:t>@Tag</a:t>
                      </a:r>
                      <a:endParaRPr lang="en-US" sz="1400">
                        <a:solidFill>
                          <a:srgbClr val="24335A"/>
                        </a:solidFill>
                        <a:effectLst/>
                      </a:endParaRPr>
                    </a:p>
                  </a:txBody>
                  <a:tcPr marR="50800" marT="152400" marB="1524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Declare tags for filtering tests</a:t>
                      </a:r>
                    </a:p>
                  </a:txBody>
                  <a:tcPr marL="50800" marT="152400" marB="1524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4719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u="none" strike="noStrike">
                          <a:solidFill>
                            <a:srgbClr val="0069FF"/>
                          </a:solidFill>
                          <a:effectLst/>
                          <a:hlinkClick r:id="rId11"/>
                        </a:rPr>
                        <a:t>@ExtendWith</a:t>
                      </a:r>
                      <a:endParaRPr lang="en-US" sz="1400">
                        <a:solidFill>
                          <a:srgbClr val="24335A"/>
                        </a:solidFill>
                        <a:effectLst/>
                      </a:endParaRPr>
                    </a:p>
                  </a:txBody>
                  <a:tcPr marR="50800" marT="152400" marB="1524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Register custom extensions</a:t>
                      </a:r>
                    </a:p>
                  </a:txBody>
                  <a:tcPr marL="50800" marT="152400" marB="1524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326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9238896"/>
      </p:ext>
    </p:extLst>
  </p:cSld>
  <p:clrMapOvr>
    <a:masterClrMapping/>
  </p:clrMapOvr>
  <p:transition>
    <p:wipe dir="r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1AFBE8-E362-EFCB-D09A-D25CE5D476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52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A6C8D-4FEB-3F66-63B4-683DBECA40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C3E19B8-C020-B02A-720B-8EBBA81E7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626068"/>
            <a:ext cx="8661082" cy="560071"/>
          </a:xfrm>
        </p:spPr>
        <p:txBody>
          <a:bodyPr/>
          <a:lstStyle/>
          <a:p>
            <a:r>
              <a:rPr lang="en-US" dirty="0"/>
              <a:t>JUnit Assertions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0E423F7-EBCB-D176-0BC4-9AE4D5B89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611519"/>
              </p:ext>
            </p:extLst>
          </p:nvPr>
        </p:nvGraphicFramePr>
        <p:xfrm>
          <a:off x="462919" y="1546000"/>
          <a:ext cx="9154160" cy="447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5241">
                  <a:extLst>
                    <a:ext uri="{9D8B030D-6E8A-4147-A177-3AD203B41FA5}">
                      <a16:colId xmlns:a16="http://schemas.microsoft.com/office/drawing/2014/main" val="1381886320"/>
                    </a:ext>
                  </a:extLst>
                </a:gridCol>
                <a:gridCol w="6558919">
                  <a:extLst>
                    <a:ext uri="{9D8B030D-6E8A-4147-A177-3AD203B41FA5}">
                      <a16:colId xmlns:a16="http://schemas.microsoft.com/office/drawing/2014/main" val="21942718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Assertion</a:t>
                      </a:r>
                    </a:p>
                  </a:txBody>
                  <a:tcPr marR="50800" marT="101600" marB="1016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50800" marT="101600" marB="1016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6679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A3E0"/>
                          </a:solidFill>
                          <a:effectLst/>
                          <a:latin typeface="Consolas" panose="020B0609020204030204" pitchFamily="49" charset="0"/>
                        </a:rPr>
                        <a:t>assertEquals(expected, actual)</a:t>
                      </a:r>
                    </a:p>
                  </a:txBody>
                  <a:tcPr marR="50800" marT="152400" marB="1524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Fails when expected does not equal actual</a:t>
                      </a:r>
                    </a:p>
                  </a:txBody>
                  <a:tcPr marL="50800" marT="152400" marB="1524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5481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A3E0"/>
                          </a:solidFill>
                          <a:effectLst/>
                          <a:latin typeface="Consolas" panose="020B0609020204030204" pitchFamily="49" charset="0"/>
                        </a:rPr>
                        <a:t>assertFalse(expression)</a:t>
                      </a:r>
                    </a:p>
                  </a:txBody>
                  <a:tcPr marR="50800" marT="152400" marB="1524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Fails when expression is not false</a:t>
                      </a:r>
                    </a:p>
                  </a:txBody>
                  <a:tcPr marL="50800" marT="152400" marB="1524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896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A3E0"/>
                          </a:solidFill>
                          <a:effectLst/>
                          <a:latin typeface="Consolas" panose="020B0609020204030204" pitchFamily="49" charset="0"/>
                        </a:rPr>
                        <a:t>assertNull(actual)</a:t>
                      </a:r>
                    </a:p>
                  </a:txBody>
                  <a:tcPr marR="50800" marT="152400" marB="1524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Fails when actual is not null</a:t>
                      </a:r>
                    </a:p>
                  </a:txBody>
                  <a:tcPr marL="50800" marT="152400" marB="1524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6689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A3E0"/>
                          </a:solidFill>
                          <a:effectLst/>
                          <a:latin typeface="Consolas" panose="020B0609020204030204" pitchFamily="49" charset="0"/>
                        </a:rPr>
                        <a:t>assertNotNull(actual)</a:t>
                      </a:r>
                    </a:p>
                  </a:txBody>
                  <a:tcPr marR="50800" marT="152400" marB="1524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Fails when actual is null</a:t>
                      </a:r>
                    </a:p>
                  </a:txBody>
                  <a:tcPr marL="50800" marT="152400" marB="1524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166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A3E0"/>
                          </a:solidFill>
                          <a:effectLst/>
                          <a:latin typeface="Consolas" panose="020B0609020204030204" pitchFamily="49" charset="0"/>
                        </a:rPr>
                        <a:t>assertAll()</a:t>
                      </a:r>
                    </a:p>
                  </a:txBody>
                  <a:tcPr marR="50800" marT="152400" marB="1524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Group many assertions and every assertion is executed even if one or more of them fails</a:t>
                      </a:r>
                    </a:p>
                  </a:txBody>
                  <a:tcPr marL="50800" marT="152400" marB="1524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029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A3E0"/>
                          </a:solidFill>
                          <a:effectLst/>
                          <a:latin typeface="Consolas" panose="020B0609020204030204" pitchFamily="49" charset="0"/>
                        </a:rPr>
                        <a:t>assertTrue(expression)</a:t>
                      </a:r>
                    </a:p>
                  </a:txBody>
                  <a:tcPr marR="50800" marT="152400" marB="1524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Fails if expression is not true</a:t>
                      </a:r>
                    </a:p>
                  </a:txBody>
                  <a:tcPr marL="50800" marT="152400" marB="1524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9892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rgbClr val="00A3E0"/>
                          </a:solidFill>
                          <a:effectLst/>
                          <a:latin typeface="Consolas" panose="020B0609020204030204" pitchFamily="49" charset="0"/>
                        </a:rPr>
                        <a:t>assertThrows</a:t>
                      </a:r>
                      <a:r>
                        <a:rPr lang="en-US" sz="1400" dirty="0">
                          <a:solidFill>
                            <a:srgbClr val="00A3E0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</a:p>
                  </a:txBody>
                  <a:tcPr marR="50800" marT="152400" marB="1524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Class to be tested is expected to throw an exception</a:t>
                      </a:r>
                    </a:p>
                  </a:txBody>
                  <a:tcPr marL="50800" marT="152400" marB="1524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034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6178630"/>
      </p:ext>
    </p:extLst>
  </p:cSld>
  <p:clrMapOvr>
    <a:masterClrMapping/>
  </p:clrMapOvr>
  <p:transition>
    <p:wipe dir="r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1AFBE8-E362-EFCB-D09A-D25CE5D476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53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A6C8D-4FEB-3F66-63B4-683DBECA40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C3E19B8-C020-B02A-720B-8EBBA81E7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626068"/>
            <a:ext cx="8661082" cy="560071"/>
          </a:xfrm>
        </p:spPr>
        <p:txBody>
          <a:bodyPr/>
          <a:lstStyle/>
          <a:p>
            <a:r>
              <a:rPr lang="en-US" dirty="0"/>
              <a:t>JUnit5 Assumptions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0E423F7-EBCB-D176-0BC4-9AE4D5B89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990841"/>
              </p:ext>
            </p:extLst>
          </p:nvPr>
        </p:nvGraphicFramePr>
        <p:xfrm>
          <a:off x="727062" y="1779680"/>
          <a:ext cx="8558162" cy="282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6273">
                  <a:extLst>
                    <a:ext uri="{9D8B030D-6E8A-4147-A177-3AD203B41FA5}">
                      <a16:colId xmlns:a16="http://schemas.microsoft.com/office/drawing/2014/main" val="1381886320"/>
                    </a:ext>
                  </a:extLst>
                </a:gridCol>
                <a:gridCol w="6131889">
                  <a:extLst>
                    <a:ext uri="{9D8B030D-6E8A-4147-A177-3AD203B41FA5}">
                      <a16:colId xmlns:a16="http://schemas.microsoft.com/office/drawing/2014/main" val="21942718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Assertion</a:t>
                      </a:r>
                    </a:p>
                  </a:txBody>
                  <a:tcPr marR="50800" marT="101600" marB="1016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50800" marT="101600" marB="1016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6679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rgbClr val="00A3E0"/>
                          </a:solidFill>
                          <a:effectLst/>
                        </a:rPr>
                        <a:t>assumeTrue</a:t>
                      </a:r>
                      <a:endParaRPr lang="en-US" sz="1400" dirty="0">
                        <a:solidFill>
                          <a:srgbClr val="00A3E0"/>
                        </a:solidFill>
                        <a:effectLst/>
                      </a:endParaRPr>
                    </a:p>
                  </a:txBody>
                  <a:tcPr marR="50800" marT="152400" marB="1524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Execute the body of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lamda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 when the positive condition hold else test will be skipped</a:t>
                      </a:r>
                    </a:p>
                  </a:txBody>
                  <a:tcPr marL="50800" marT="152400" marB="1524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5481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A3E0"/>
                          </a:solidFill>
                          <a:effectLst/>
                        </a:rPr>
                        <a:t>assumeFalse</a:t>
                      </a:r>
                    </a:p>
                  </a:txBody>
                  <a:tcPr marR="50800" marT="152400" marB="1524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Execute the body of lamda when the negative condition hold else test will be skipped</a:t>
                      </a:r>
                    </a:p>
                  </a:txBody>
                  <a:tcPr marL="50800" marT="152400" marB="1524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896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rgbClr val="00A3E0"/>
                          </a:solidFill>
                          <a:effectLst/>
                        </a:rPr>
                        <a:t>assumingThat</a:t>
                      </a:r>
                      <a:endParaRPr lang="en-US" sz="1400" dirty="0">
                        <a:solidFill>
                          <a:srgbClr val="00A3E0"/>
                        </a:solidFill>
                        <a:effectLst/>
                      </a:endParaRPr>
                    </a:p>
                  </a:txBody>
                  <a:tcPr marR="50800" marT="152400" marB="1524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Portion of the test method will execute if an assumption holds true and everything after the lambda will execute irrespective of the assumption in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assumingThat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() holds</a:t>
                      </a:r>
                    </a:p>
                  </a:txBody>
                  <a:tcPr marL="50800" marT="152400" marB="1524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6689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9351136"/>
      </p:ext>
    </p:extLst>
  </p:cSld>
  <p:clrMapOvr>
    <a:masterClrMapping/>
  </p:clrMapOvr>
  <p:transition>
    <p:wipe dir="r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5">
            <a:extLst>
              <a:ext uri="{FF2B5EF4-FFF2-40B4-BE49-F238E27FC236}">
                <a16:creationId xmlns:a16="http://schemas.microsoft.com/office/drawing/2014/main" id="{FA41197F-177C-EAA4-2E8B-E9F3613961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7" y="2194879"/>
            <a:ext cx="7559675" cy="1708150"/>
          </a:xfrm>
        </p:spPr>
        <p:txBody>
          <a:bodyPr/>
          <a:lstStyle/>
          <a:p>
            <a:r>
              <a:rPr lang="en-US" dirty="0"/>
              <a:t>JUnit Nested Test Classes (DEMO)</a:t>
            </a:r>
            <a:endParaRPr lang="en-GB" dirty="0"/>
          </a:p>
        </p:txBody>
      </p:sp>
      <p:sp>
        <p:nvSpPr>
          <p:cNvPr id="4" name="Textplatzhalter 6">
            <a:extLst>
              <a:ext uri="{FF2B5EF4-FFF2-40B4-BE49-F238E27FC236}">
                <a16:creationId xmlns:a16="http://schemas.microsoft.com/office/drawing/2014/main" id="{C268B676-1542-7390-7EBD-E9AC9FB992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7738" y="6115050"/>
            <a:ext cx="7559675" cy="490538"/>
          </a:xfrm>
        </p:spPr>
        <p:txBody>
          <a:bodyPr/>
          <a:lstStyle/>
          <a:p>
            <a:r>
              <a:rPr lang="en-US" dirty="0"/>
              <a:t>8 May 2024, Speaker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E643D4-9A25-04D2-E10D-4B6778FE71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027934"/>
      </p:ext>
    </p:extLst>
  </p:cSld>
  <p:clrMapOvr>
    <a:masterClrMapping/>
  </p:clrMapOvr>
  <p:transition>
    <p:wipe dir="r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2AE2E6-375E-9BD0-5402-92A9981E97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66458" y="-455612"/>
            <a:ext cx="7559675" cy="2876892"/>
          </a:xfrm>
        </p:spPr>
        <p:txBody>
          <a:bodyPr/>
          <a:lstStyle/>
          <a:p>
            <a:r>
              <a:rPr lang="en-US" dirty="0"/>
              <a:t>JUnit Test Exception</a:t>
            </a:r>
          </a:p>
        </p:txBody>
      </p:sp>
      <p:grpSp>
        <p:nvGrpSpPr>
          <p:cNvPr id="3" name="object 2">
            <a:extLst>
              <a:ext uri="{FF2B5EF4-FFF2-40B4-BE49-F238E27FC236}">
                <a16:creationId xmlns:a16="http://schemas.microsoft.com/office/drawing/2014/main" id="{A7B88447-8728-FA55-1A56-55F109B7D3E3}"/>
              </a:ext>
            </a:extLst>
          </p:cNvPr>
          <p:cNvGrpSpPr/>
          <p:nvPr/>
        </p:nvGrpSpPr>
        <p:grpSpPr>
          <a:xfrm>
            <a:off x="604462" y="2743200"/>
            <a:ext cx="9006898" cy="3190240"/>
            <a:chOff x="1016838" y="1621536"/>
            <a:chExt cx="8644255" cy="4871085"/>
          </a:xfrm>
        </p:grpSpPr>
        <p:sp>
          <p:nvSpPr>
            <p:cNvPr id="4" name="object 3">
              <a:extLst>
                <a:ext uri="{FF2B5EF4-FFF2-40B4-BE49-F238E27FC236}">
                  <a16:creationId xmlns:a16="http://schemas.microsoft.com/office/drawing/2014/main" id="{04BF05EA-5413-2E1C-AF5B-9F699E17E449}"/>
                </a:ext>
              </a:extLst>
            </p:cNvPr>
            <p:cNvSpPr/>
            <p:nvPr/>
          </p:nvSpPr>
          <p:spPr>
            <a:xfrm>
              <a:off x="1025804" y="1630502"/>
              <a:ext cx="8625840" cy="4852670"/>
            </a:xfrm>
            <a:custGeom>
              <a:avLst/>
              <a:gdLst/>
              <a:ahLst/>
              <a:cxnLst/>
              <a:rect l="l" t="t" r="r" b="b"/>
              <a:pathLst>
                <a:path w="8625840" h="4852670">
                  <a:moveTo>
                    <a:pt x="8625293" y="4244809"/>
                  </a:moveTo>
                  <a:lnTo>
                    <a:pt x="8625293" y="0"/>
                  </a:lnTo>
                  <a:lnTo>
                    <a:pt x="0" y="0"/>
                  </a:lnTo>
                  <a:lnTo>
                    <a:pt x="0" y="4852123"/>
                  </a:lnTo>
                  <a:lnTo>
                    <a:pt x="7547597" y="4852123"/>
                  </a:lnTo>
                  <a:lnTo>
                    <a:pt x="8625293" y="4244809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BAE32D3A-95F0-4215-8A87-B6D0C9FD50CA}"/>
                </a:ext>
              </a:extLst>
            </p:cNvPr>
            <p:cNvSpPr/>
            <p:nvPr/>
          </p:nvSpPr>
          <p:spPr>
            <a:xfrm>
              <a:off x="1016838" y="1621536"/>
              <a:ext cx="8643620" cy="4870450"/>
            </a:xfrm>
            <a:custGeom>
              <a:avLst/>
              <a:gdLst/>
              <a:ahLst/>
              <a:cxnLst/>
              <a:rect l="l" t="t" r="r" b="b"/>
              <a:pathLst>
                <a:path w="8643620" h="4870450">
                  <a:moveTo>
                    <a:pt x="8643226" y="4257014"/>
                  </a:moveTo>
                  <a:lnTo>
                    <a:pt x="8643226" y="4013"/>
                  </a:lnTo>
                  <a:lnTo>
                    <a:pt x="863921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4866043"/>
                  </a:lnTo>
                  <a:lnTo>
                    <a:pt x="4013" y="4870056"/>
                  </a:lnTo>
                  <a:lnTo>
                    <a:pt x="8966" y="4870056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625281" y="17945"/>
                  </a:lnTo>
                  <a:lnTo>
                    <a:pt x="8625281" y="8966"/>
                  </a:lnTo>
                  <a:lnTo>
                    <a:pt x="8634260" y="8966"/>
                  </a:lnTo>
                  <a:lnTo>
                    <a:pt x="8634260" y="4264076"/>
                  </a:lnTo>
                  <a:lnTo>
                    <a:pt x="8641473" y="4260011"/>
                  </a:lnTo>
                  <a:lnTo>
                    <a:pt x="8643226" y="4257014"/>
                  </a:lnTo>
                  <a:close/>
                </a:path>
                <a:path w="8643620" h="487045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643620" h="4870450">
                  <a:moveTo>
                    <a:pt x="17932" y="4852123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4852123"/>
                  </a:lnTo>
                  <a:lnTo>
                    <a:pt x="17932" y="4852123"/>
                  </a:lnTo>
                  <a:close/>
                </a:path>
                <a:path w="8643620" h="4870450">
                  <a:moveTo>
                    <a:pt x="7554220" y="4852123"/>
                  </a:moveTo>
                  <a:lnTo>
                    <a:pt x="8966" y="4852123"/>
                  </a:lnTo>
                  <a:lnTo>
                    <a:pt x="8966" y="4861090"/>
                  </a:lnTo>
                  <a:lnTo>
                    <a:pt x="17932" y="4861090"/>
                  </a:lnTo>
                  <a:lnTo>
                    <a:pt x="17932" y="4870056"/>
                  </a:lnTo>
                  <a:lnTo>
                    <a:pt x="7552169" y="4870056"/>
                  </a:lnTo>
                  <a:lnTo>
                    <a:pt x="7552169" y="4853279"/>
                  </a:lnTo>
                  <a:lnTo>
                    <a:pt x="7554220" y="4852123"/>
                  </a:lnTo>
                  <a:close/>
                </a:path>
                <a:path w="8643620" h="4870450">
                  <a:moveTo>
                    <a:pt x="17932" y="4870056"/>
                  </a:moveTo>
                  <a:lnTo>
                    <a:pt x="17932" y="4861090"/>
                  </a:lnTo>
                  <a:lnTo>
                    <a:pt x="8966" y="4861090"/>
                  </a:lnTo>
                  <a:lnTo>
                    <a:pt x="8966" y="4870056"/>
                  </a:lnTo>
                  <a:lnTo>
                    <a:pt x="17932" y="4870056"/>
                  </a:lnTo>
                  <a:close/>
                </a:path>
                <a:path w="8643620" h="4870450">
                  <a:moveTo>
                    <a:pt x="7556563" y="4861090"/>
                  </a:moveTo>
                  <a:lnTo>
                    <a:pt x="7556563" y="4852123"/>
                  </a:lnTo>
                  <a:lnTo>
                    <a:pt x="7554220" y="4852123"/>
                  </a:lnTo>
                  <a:lnTo>
                    <a:pt x="7552169" y="4853279"/>
                  </a:lnTo>
                  <a:lnTo>
                    <a:pt x="7556563" y="4861090"/>
                  </a:lnTo>
                  <a:close/>
                </a:path>
                <a:path w="8643620" h="4870450">
                  <a:moveTo>
                    <a:pt x="7556563" y="4870056"/>
                  </a:moveTo>
                  <a:lnTo>
                    <a:pt x="7556563" y="4861090"/>
                  </a:lnTo>
                  <a:lnTo>
                    <a:pt x="7552169" y="4853279"/>
                  </a:lnTo>
                  <a:lnTo>
                    <a:pt x="7552169" y="4870056"/>
                  </a:lnTo>
                  <a:lnTo>
                    <a:pt x="7556563" y="4870056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29853" y="4245965"/>
                  </a:lnTo>
                  <a:lnTo>
                    <a:pt x="7554220" y="4852123"/>
                  </a:lnTo>
                  <a:lnTo>
                    <a:pt x="7556563" y="4852123"/>
                  </a:lnTo>
                  <a:lnTo>
                    <a:pt x="7556563" y="4870056"/>
                  </a:lnTo>
                  <a:lnTo>
                    <a:pt x="7558087" y="4870056"/>
                  </a:lnTo>
                  <a:lnTo>
                    <a:pt x="7559649" y="4869649"/>
                  </a:lnTo>
                  <a:lnTo>
                    <a:pt x="8625281" y="4269136"/>
                  </a:lnTo>
                  <a:lnTo>
                    <a:pt x="8625281" y="4253776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17945"/>
                  </a:moveTo>
                  <a:lnTo>
                    <a:pt x="8634260" y="8966"/>
                  </a:lnTo>
                  <a:lnTo>
                    <a:pt x="8625281" y="8966"/>
                  </a:lnTo>
                  <a:lnTo>
                    <a:pt x="8625281" y="17945"/>
                  </a:lnTo>
                  <a:lnTo>
                    <a:pt x="8634260" y="17945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34260" y="17945"/>
                  </a:lnTo>
                  <a:lnTo>
                    <a:pt x="8625281" y="17945"/>
                  </a:lnTo>
                  <a:lnTo>
                    <a:pt x="8625281" y="4248542"/>
                  </a:lnTo>
                  <a:lnTo>
                    <a:pt x="8629853" y="4245965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4264076"/>
                  </a:moveTo>
                  <a:lnTo>
                    <a:pt x="8634260" y="4253776"/>
                  </a:lnTo>
                  <a:lnTo>
                    <a:pt x="8625281" y="4253776"/>
                  </a:lnTo>
                  <a:lnTo>
                    <a:pt x="8625281" y="4269136"/>
                  </a:lnTo>
                  <a:lnTo>
                    <a:pt x="8634260" y="4264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83066252-156E-1740-D87C-3D1042237F0E}"/>
                </a:ext>
              </a:extLst>
            </p:cNvPr>
            <p:cNvSpPr/>
            <p:nvPr/>
          </p:nvSpPr>
          <p:spPr>
            <a:xfrm>
              <a:off x="8573401" y="5875312"/>
              <a:ext cx="1078230" cy="607695"/>
            </a:xfrm>
            <a:custGeom>
              <a:avLst/>
              <a:gdLst/>
              <a:ahLst/>
              <a:cxnLst/>
              <a:rect l="l" t="t" r="r" b="b"/>
              <a:pathLst>
                <a:path w="1078229" h="607695">
                  <a:moveTo>
                    <a:pt x="1077696" y="0"/>
                  </a:moveTo>
                  <a:lnTo>
                    <a:pt x="988135" y="6788"/>
                  </a:lnTo>
                  <a:lnTo>
                    <a:pt x="908960" y="13610"/>
                  </a:lnTo>
                  <a:lnTo>
                    <a:pt x="839157" y="20290"/>
                  </a:lnTo>
                  <a:lnTo>
                    <a:pt x="777713" y="26651"/>
                  </a:lnTo>
                  <a:lnTo>
                    <a:pt x="675856" y="37710"/>
                  </a:lnTo>
                  <a:lnTo>
                    <a:pt x="633416" y="42055"/>
                  </a:lnTo>
                  <a:lnTo>
                    <a:pt x="595285" y="45375"/>
                  </a:lnTo>
                  <a:lnTo>
                    <a:pt x="560451" y="47494"/>
                  </a:lnTo>
                  <a:lnTo>
                    <a:pt x="527901" y="48234"/>
                  </a:lnTo>
                  <a:lnTo>
                    <a:pt x="496621" y="47420"/>
                  </a:lnTo>
                  <a:lnTo>
                    <a:pt x="433825" y="40421"/>
                  </a:lnTo>
                  <a:lnTo>
                    <a:pt x="363962" y="25085"/>
                  </a:lnTo>
                  <a:lnTo>
                    <a:pt x="323848" y="13849"/>
                  </a:lnTo>
                  <a:lnTo>
                    <a:pt x="278930" y="0"/>
                  </a:lnTo>
                  <a:lnTo>
                    <a:pt x="0" y="607313"/>
                  </a:lnTo>
                  <a:lnTo>
                    <a:pt x="107769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8BAA9BF0-9559-1E6E-CC13-B5B685691FA5}"/>
                </a:ext>
              </a:extLst>
            </p:cNvPr>
            <p:cNvSpPr/>
            <p:nvPr/>
          </p:nvSpPr>
          <p:spPr>
            <a:xfrm>
              <a:off x="8563622" y="5865393"/>
              <a:ext cx="1097280" cy="627380"/>
            </a:xfrm>
            <a:custGeom>
              <a:avLst/>
              <a:gdLst/>
              <a:ahLst/>
              <a:cxnLst/>
              <a:rect l="l" t="t" r="r" b="b"/>
              <a:pathLst>
                <a:path w="1097279" h="627379">
                  <a:moveTo>
                    <a:pt x="1088097" y="19871"/>
                  </a:moveTo>
                  <a:lnTo>
                    <a:pt x="1088097" y="18872"/>
                  </a:lnTo>
                  <a:lnTo>
                    <a:pt x="1047968" y="21893"/>
                  </a:lnTo>
                  <a:lnTo>
                    <a:pt x="29476" y="595845"/>
                  </a:lnTo>
                  <a:lnTo>
                    <a:pt x="17945" y="620953"/>
                  </a:lnTo>
                  <a:lnTo>
                    <a:pt x="9791" y="617220"/>
                  </a:lnTo>
                  <a:lnTo>
                    <a:pt x="1638" y="613486"/>
                  </a:lnTo>
                  <a:lnTo>
                    <a:pt x="0" y="617029"/>
                  </a:lnTo>
                  <a:lnTo>
                    <a:pt x="838" y="621195"/>
                  </a:lnTo>
                  <a:lnTo>
                    <a:pt x="6578" y="626478"/>
                  </a:lnTo>
                  <a:lnTo>
                    <a:pt x="10794" y="626960"/>
                  </a:lnTo>
                  <a:lnTo>
                    <a:pt x="1088097" y="19871"/>
                  </a:lnTo>
                  <a:close/>
                </a:path>
                <a:path w="1097279" h="627379">
                  <a:moveTo>
                    <a:pt x="1097267" y="11366"/>
                  </a:moveTo>
                  <a:lnTo>
                    <a:pt x="1094854" y="3327"/>
                  </a:lnTo>
                  <a:lnTo>
                    <a:pt x="1091018" y="685"/>
                  </a:lnTo>
                  <a:lnTo>
                    <a:pt x="1086840" y="977"/>
                  </a:lnTo>
                  <a:lnTo>
                    <a:pt x="1004938" y="7151"/>
                  </a:lnTo>
                  <a:lnTo>
                    <a:pt x="931679" y="13364"/>
                  </a:lnTo>
                  <a:lnTo>
                    <a:pt x="866315" y="19484"/>
                  </a:lnTo>
                  <a:lnTo>
                    <a:pt x="808098" y="25378"/>
                  </a:lnTo>
                  <a:lnTo>
                    <a:pt x="756279" y="30915"/>
                  </a:lnTo>
                  <a:lnTo>
                    <a:pt x="710111" y="35960"/>
                  </a:lnTo>
                  <a:lnTo>
                    <a:pt x="668844" y="40382"/>
                  </a:lnTo>
                  <a:lnTo>
                    <a:pt x="631731" y="44048"/>
                  </a:lnTo>
                  <a:lnTo>
                    <a:pt x="598024" y="46826"/>
                  </a:lnTo>
                  <a:lnTo>
                    <a:pt x="566973" y="48583"/>
                  </a:lnTo>
                  <a:lnTo>
                    <a:pt x="537832" y="49187"/>
                  </a:lnTo>
                  <a:lnTo>
                    <a:pt x="494831" y="47606"/>
                  </a:lnTo>
                  <a:lnTo>
                    <a:pt x="451542" y="42550"/>
                  </a:lnTo>
                  <a:lnTo>
                    <a:pt x="405115" y="33505"/>
                  </a:lnTo>
                  <a:lnTo>
                    <a:pt x="352697" y="19954"/>
                  </a:lnTo>
                  <a:lnTo>
                    <a:pt x="291439" y="1384"/>
                  </a:lnTo>
                  <a:lnTo>
                    <a:pt x="287134" y="0"/>
                  </a:lnTo>
                  <a:lnTo>
                    <a:pt x="282448" y="2070"/>
                  </a:lnTo>
                  <a:lnTo>
                    <a:pt x="1638" y="613486"/>
                  </a:lnTo>
                  <a:lnTo>
                    <a:pt x="5384" y="615210"/>
                  </a:lnTo>
                  <a:lnTo>
                    <a:pt x="5384" y="609422"/>
                  </a:lnTo>
                  <a:lnTo>
                    <a:pt x="29476" y="595845"/>
                  </a:lnTo>
                  <a:lnTo>
                    <a:pt x="285991" y="37335"/>
                  </a:lnTo>
                  <a:lnTo>
                    <a:pt x="285991" y="18465"/>
                  </a:lnTo>
                  <a:lnTo>
                    <a:pt x="288709" y="9918"/>
                  </a:lnTo>
                  <a:lnTo>
                    <a:pt x="296862" y="13665"/>
                  </a:lnTo>
                  <a:lnTo>
                    <a:pt x="296862" y="21763"/>
                  </a:lnTo>
                  <a:lnTo>
                    <a:pt x="347776" y="37208"/>
                  </a:lnTo>
                  <a:lnTo>
                    <a:pt x="401134" y="50993"/>
                  </a:lnTo>
                  <a:lnTo>
                    <a:pt x="448785" y="60272"/>
                  </a:lnTo>
                  <a:lnTo>
                    <a:pt x="493445" y="65500"/>
                  </a:lnTo>
                  <a:lnTo>
                    <a:pt x="537832" y="67132"/>
                  </a:lnTo>
                  <a:lnTo>
                    <a:pt x="567701" y="66497"/>
                  </a:lnTo>
                  <a:lnTo>
                    <a:pt x="633364" y="61917"/>
                  </a:lnTo>
                  <a:lnTo>
                    <a:pt x="712067" y="53806"/>
                  </a:lnTo>
                  <a:lnTo>
                    <a:pt x="758235" y="48757"/>
                  </a:lnTo>
                  <a:lnTo>
                    <a:pt x="809977" y="43222"/>
                  </a:lnTo>
                  <a:lnTo>
                    <a:pt x="868063" y="37334"/>
                  </a:lnTo>
                  <a:lnTo>
                    <a:pt x="933264" y="31225"/>
                  </a:lnTo>
                  <a:lnTo>
                    <a:pt x="1006352" y="25027"/>
                  </a:lnTo>
                  <a:lnTo>
                    <a:pt x="1047968" y="21893"/>
                  </a:lnTo>
                  <a:lnTo>
                    <a:pt x="1083055" y="2120"/>
                  </a:lnTo>
                  <a:lnTo>
                    <a:pt x="1087450" y="9931"/>
                  </a:lnTo>
                  <a:lnTo>
                    <a:pt x="1088097" y="18872"/>
                  </a:lnTo>
                  <a:lnTo>
                    <a:pt x="1088097" y="19871"/>
                  </a:lnTo>
                  <a:lnTo>
                    <a:pt x="1095527" y="15684"/>
                  </a:lnTo>
                  <a:lnTo>
                    <a:pt x="1097267" y="11366"/>
                  </a:lnTo>
                  <a:close/>
                </a:path>
                <a:path w="1097279" h="627379">
                  <a:moveTo>
                    <a:pt x="29476" y="595845"/>
                  </a:moveTo>
                  <a:lnTo>
                    <a:pt x="5384" y="609422"/>
                  </a:lnTo>
                  <a:lnTo>
                    <a:pt x="9778" y="617232"/>
                  </a:lnTo>
                  <a:lnTo>
                    <a:pt x="17945" y="620953"/>
                  </a:lnTo>
                  <a:lnTo>
                    <a:pt x="29476" y="595845"/>
                  </a:lnTo>
                  <a:close/>
                </a:path>
                <a:path w="1097279" h="627379">
                  <a:moveTo>
                    <a:pt x="9778" y="617232"/>
                  </a:moveTo>
                  <a:lnTo>
                    <a:pt x="5384" y="609422"/>
                  </a:lnTo>
                  <a:lnTo>
                    <a:pt x="5384" y="615210"/>
                  </a:lnTo>
                  <a:lnTo>
                    <a:pt x="9778" y="617232"/>
                  </a:lnTo>
                  <a:close/>
                </a:path>
                <a:path w="1097279" h="627379">
                  <a:moveTo>
                    <a:pt x="296862" y="13665"/>
                  </a:moveTo>
                  <a:lnTo>
                    <a:pt x="288709" y="9918"/>
                  </a:lnTo>
                  <a:lnTo>
                    <a:pt x="285991" y="18465"/>
                  </a:lnTo>
                  <a:lnTo>
                    <a:pt x="293597" y="20773"/>
                  </a:lnTo>
                  <a:lnTo>
                    <a:pt x="296862" y="13665"/>
                  </a:lnTo>
                  <a:close/>
                </a:path>
                <a:path w="1097279" h="627379">
                  <a:moveTo>
                    <a:pt x="293597" y="20773"/>
                  </a:moveTo>
                  <a:lnTo>
                    <a:pt x="285991" y="18465"/>
                  </a:lnTo>
                  <a:lnTo>
                    <a:pt x="285991" y="37335"/>
                  </a:lnTo>
                  <a:lnTo>
                    <a:pt x="293597" y="20773"/>
                  </a:lnTo>
                  <a:close/>
                </a:path>
                <a:path w="1097279" h="627379">
                  <a:moveTo>
                    <a:pt x="296862" y="21763"/>
                  </a:moveTo>
                  <a:lnTo>
                    <a:pt x="296862" y="13665"/>
                  </a:lnTo>
                  <a:lnTo>
                    <a:pt x="293597" y="20773"/>
                  </a:lnTo>
                  <a:lnTo>
                    <a:pt x="296862" y="21763"/>
                  </a:lnTo>
                  <a:close/>
                </a:path>
                <a:path w="1097279" h="627379">
                  <a:moveTo>
                    <a:pt x="1088097" y="18872"/>
                  </a:moveTo>
                  <a:lnTo>
                    <a:pt x="1087475" y="9918"/>
                  </a:lnTo>
                  <a:lnTo>
                    <a:pt x="1083055" y="2120"/>
                  </a:lnTo>
                  <a:lnTo>
                    <a:pt x="1047968" y="21893"/>
                  </a:lnTo>
                  <a:lnTo>
                    <a:pt x="1088097" y="188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7459B4A-0069-E0A5-6C56-8C68AD5AF32B}"/>
              </a:ext>
            </a:extLst>
          </p:cNvPr>
          <p:cNvSpPr txBox="1"/>
          <p:nvPr/>
        </p:nvSpPr>
        <p:spPr bwMode="ltGray">
          <a:xfrm>
            <a:off x="840982" y="3301022"/>
            <a:ext cx="8625839" cy="190899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00913" tIns="50457" rIns="100913" bIns="50457" rtlCol="0" anchor="t" anchorCtr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sz="1600" dirty="0">
                <a:latin typeface="Consolas" panose="020B0609020204030204" pitchFamily="49" charset="0"/>
              </a:rPr>
              <a:t>Throwable exception = </a:t>
            </a:r>
            <a:r>
              <a:rPr lang="en-US" sz="1600" dirty="0" err="1">
                <a:latin typeface="Consolas" panose="020B0609020204030204" pitchFamily="49" charset="0"/>
              </a:rPr>
              <a:t>assertThrows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IllegalArgumentException.class</a:t>
            </a:r>
            <a:r>
              <a:rPr lang="en-US" sz="1600" dirty="0">
                <a:latin typeface="Consolas" panose="020B0609020204030204" pitchFamily="49" charset="0"/>
              </a:rPr>
              <a:t>, () -&gt; {</a:t>
            </a:r>
          </a:p>
          <a:p>
            <a:pPr eaLnBrk="0" hangingPunct="0">
              <a:lnSpc>
                <a:spcPct val="150000"/>
              </a:lnSpc>
            </a:pPr>
            <a:r>
              <a:rPr lang="en-US" sz="1600" dirty="0">
                <a:latin typeface="Consolas" panose="020B0609020204030204" pitchFamily="49" charset="0"/>
              </a:rPr>
              <a:t>     throw new </a:t>
            </a:r>
            <a:r>
              <a:rPr lang="en-US" sz="1600" dirty="0" err="1">
                <a:latin typeface="Consolas" panose="020B0609020204030204" pitchFamily="49" charset="0"/>
              </a:rPr>
              <a:t>IllegalArgumentException</a:t>
            </a:r>
            <a:r>
              <a:rPr lang="en-US" sz="1600" dirty="0">
                <a:latin typeface="Consolas" panose="020B0609020204030204" pitchFamily="49" charset="0"/>
              </a:rPr>
              <a:t>("Illegal Argument Exception </a:t>
            </a:r>
            <a:r>
              <a:rPr lang="en-US" sz="1600" dirty="0" err="1">
                <a:latin typeface="Consolas" panose="020B0609020204030204" pitchFamily="49" charset="0"/>
              </a:rPr>
              <a:t>occured</a:t>
            </a:r>
            <a:r>
              <a:rPr lang="en-US" sz="1600" dirty="0">
                <a:latin typeface="Consolas" panose="020B0609020204030204" pitchFamily="49" charset="0"/>
              </a:rPr>
              <a:t>");</a:t>
            </a:r>
          </a:p>
          <a:p>
            <a:pPr eaLnBrk="0" hangingPunct="0">
              <a:lnSpc>
                <a:spcPct val="150000"/>
              </a:lnSpc>
            </a:pPr>
            <a:r>
              <a:rPr lang="en-US" sz="1600" dirty="0">
                <a:latin typeface="Consolas" panose="020B0609020204030204" pitchFamily="49" charset="0"/>
              </a:rPr>
              <a:t>});</a:t>
            </a:r>
          </a:p>
          <a:p>
            <a:pPr eaLnBrk="0" hangingPunct="0">
              <a:lnSpc>
                <a:spcPct val="150000"/>
              </a:lnSpc>
            </a:pPr>
            <a:r>
              <a:rPr lang="en-US" sz="1600" dirty="0" err="1">
                <a:latin typeface="Consolas" panose="020B0609020204030204" pitchFamily="49" charset="0"/>
              </a:rPr>
              <a:t>assertEquals</a:t>
            </a:r>
            <a:r>
              <a:rPr lang="en-US" sz="1600" dirty="0">
                <a:latin typeface="Consolas" panose="020B0609020204030204" pitchFamily="49" charset="0"/>
              </a:rPr>
              <a:t>("Illegal Argument Exception </a:t>
            </a:r>
            <a:r>
              <a:rPr lang="en-US" sz="1600" dirty="0" err="1">
                <a:latin typeface="Consolas" panose="020B0609020204030204" pitchFamily="49" charset="0"/>
              </a:rPr>
              <a:t>occured</a:t>
            </a:r>
            <a:r>
              <a:rPr lang="en-US" sz="1600" dirty="0">
                <a:latin typeface="Consolas" panose="020B0609020204030204" pitchFamily="49" charset="0"/>
              </a:rPr>
              <a:t>", </a:t>
            </a:r>
            <a:r>
              <a:rPr lang="en-US" sz="1600" dirty="0" err="1">
                <a:latin typeface="Consolas" panose="020B0609020204030204" pitchFamily="49" charset="0"/>
              </a:rPr>
              <a:t>exception.getMessage</a:t>
            </a:r>
            <a:r>
              <a:rPr lang="en-US" sz="1600" dirty="0">
                <a:latin typeface="Consolas" panose="020B0609020204030204" pitchFamily="49" charset="0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3144723939"/>
      </p:ext>
    </p:extLst>
  </p:cSld>
  <p:clrMapOvr>
    <a:masterClrMapping/>
  </p:clrMapOvr>
  <p:transition>
    <p:wipe dir="r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F7D73E-8A40-B9CF-C387-CC2891BC68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Mockito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731C7-8923-4E7C-3219-5A65D8C1B7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E22F6B-B967-C953-74C3-FD19C06E68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Mockito Maven </a:t>
            </a:r>
            <a:r>
              <a:rPr lang="en-US" dirty="0" err="1"/>
              <a:t>Dependecies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Mockito Mock Creation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Mockito Mock() Annotation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Mockito Verify Interaction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097813"/>
      </p:ext>
    </p:extLst>
  </p:cSld>
  <p:clrMapOvr>
    <a:masterClrMapping/>
  </p:clrMapOvr>
  <p:transition>
    <p:wipe dir="r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76751D-B942-D683-B22F-B40C20027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57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80FF6-43DF-C03D-4F45-846A0A240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B57DD9-AD11-BD8A-6448-156463D47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14" y="620078"/>
            <a:ext cx="8661082" cy="560071"/>
          </a:xfrm>
        </p:spPr>
        <p:txBody>
          <a:bodyPr/>
          <a:lstStyle/>
          <a:p>
            <a:r>
              <a:rPr lang="en-US" dirty="0"/>
              <a:t>MOCKITO MAVEN DEPENDENCIES</a:t>
            </a:r>
          </a:p>
        </p:txBody>
      </p:sp>
      <p:grpSp>
        <p:nvGrpSpPr>
          <p:cNvPr id="5" name="object 2">
            <a:extLst>
              <a:ext uri="{FF2B5EF4-FFF2-40B4-BE49-F238E27FC236}">
                <a16:creationId xmlns:a16="http://schemas.microsoft.com/office/drawing/2014/main" id="{0F03B30A-63B7-C432-60EF-AB940D6204A1}"/>
              </a:ext>
            </a:extLst>
          </p:cNvPr>
          <p:cNvGrpSpPr/>
          <p:nvPr/>
        </p:nvGrpSpPr>
        <p:grpSpPr>
          <a:xfrm>
            <a:off x="604462" y="1271913"/>
            <a:ext cx="8644255" cy="5667683"/>
            <a:chOff x="1016838" y="1621536"/>
            <a:chExt cx="8644255" cy="4871085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C9A75EE4-EB53-3128-EBCC-0D9F2C885CEA}"/>
                </a:ext>
              </a:extLst>
            </p:cNvPr>
            <p:cNvSpPr/>
            <p:nvPr/>
          </p:nvSpPr>
          <p:spPr>
            <a:xfrm>
              <a:off x="1025804" y="1630502"/>
              <a:ext cx="8625840" cy="4852670"/>
            </a:xfrm>
            <a:custGeom>
              <a:avLst/>
              <a:gdLst/>
              <a:ahLst/>
              <a:cxnLst/>
              <a:rect l="l" t="t" r="r" b="b"/>
              <a:pathLst>
                <a:path w="8625840" h="4852670">
                  <a:moveTo>
                    <a:pt x="8625293" y="4244809"/>
                  </a:moveTo>
                  <a:lnTo>
                    <a:pt x="8625293" y="0"/>
                  </a:lnTo>
                  <a:lnTo>
                    <a:pt x="0" y="0"/>
                  </a:lnTo>
                  <a:lnTo>
                    <a:pt x="0" y="4852123"/>
                  </a:lnTo>
                  <a:lnTo>
                    <a:pt x="7547597" y="4852123"/>
                  </a:lnTo>
                  <a:lnTo>
                    <a:pt x="8625293" y="4244809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BED55D97-8113-547F-0F5D-6A08D05361E6}"/>
                </a:ext>
              </a:extLst>
            </p:cNvPr>
            <p:cNvSpPr/>
            <p:nvPr/>
          </p:nvSpPr>
          <p:spPr>
            <a:xfrm>
              <a:off x="1016838" y="1621536"/>
              <a:ext cx="8643620" cy="4870450"/>
            </a:xfrm>
            <a:custGeom>
              <a:avLst/>
              <a:gdLst/>
              <a:ahLst/>
              <a:cxnLst/>
              <a:rect l="l" t="t" r="r" b="b"/>
              <a:pathLst>
                <a:path w="8643620" h="4870450">
                  <a:moveTo>
                    <a:pt x="8643226" y="4257014"/>
                  </a:moveTo>
                  <a:lnTo>
                    <a:pt x="8643226" y="4013"/>
                  </a:lnTo>
                  <a:lnTo>
                    <a:pt x="863921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4866043"/>
                  </a:lnTo>
                  <a:lnTo>
                    <a:pt x="4013" y="4870056"/>
                  </a:lnTo>
                  <a:lnTo>
                    <a:pt x="8966" y="4870056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625281" y="17945"/>
                  </a:lnTo>
                  <a:lnTo>
                    <a:pt x="8625281" y="8966"/>
                  </a:lnTo>
                  <a:lnTo>
                    <a:pt x="8634260" y="8966"/>
                  </a:lnTo>
                  <a:lnTo>
                    <a:pt x="8634260" y="4264076"/>
                  </a:lnTo>
                  <a:lnTo>
                    <a:pt x="8641473" y="4260011"/>
                  </a:lnTo>
                  <a:lnTo>
                    <a:pt x="8643226" y="4257014"/>
                  </a:lnTo>
                  <a:close/>
                </a:path>
                <a:path w="8643620" h="487045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643620" h="4870450">
                  <a:moveTo>
                    <a:pt x="17932" y="4852123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4852123"/>
                  </a:lnTo>
                  <a:lnTo>
                    <a:pt x="17932" y="4852123"/>
                  </a:lnTo>
                  <a:close/>
                </a:path>
                <a:path w="8643620" h="4870450">
                  <a:moveTo>
                    <a:pt x="7554220" y="4852123"/>
                  </a:moveTo>
                  <a:lnTo>
                    <a:pt x="8966" y="4852123"/>
                  </a:lnTo>
                  <a:lnTo>
                    <a:pt x="8966" y="4861090"/>
                  </a:lnTo>
                  <a:lnTo>
                    <a:pt x="17932" y="4861090"/>
                  </a:lnTo>
                  <a:lnTo>
                    <a:pt x="17932" y="4870056"/>
                  </a:lnTo>
                  <a:lnTo>
                    <a:pt x="7552169" y="4870056"/>
                  </a:lnTo>
                  <a:lnTo>
                    <a:pt x="7552169" y="4853279"/>
                  </a:lnTo>
                  <a:lnTo>
                    <a:pt x="7554220" y="4852123"/>
                  </a:lnTo>
                  <a:close/>
                </a:path>
                <a:path w="8643620" h="4870450">
                  <a:moveTo>
                    <a:pt x="17932" y="4870056"/>
                  </a:moveTo>
                  <a:lnTo>
                    <a:pt x="17932" y="4861090"/>
                  </a:lnTo>
                  <a:lnTo>
                    <a:pt x="8966" y="4861090"/>
                  </a:lnTo>
                  <a:lnTo>
                    <a:pt x="8966" y="4870056"/>
                  </a:lnTo>
                  <a:lnTo>
                    <a:pt x="17932" y="4870056"/>
                  </a:lnTo>
                  <a:close/>
                </a:path>
                <a:path w="8643620" h="4870450">
                  <a:moveTo>
                    <a:pt x="7556563" y="4861090"/>
                  </a:moveTo>
                  <a:lnTo>
                    <a:pt x="7556563" y="4852123"/>
                  </a:lnTo>
                  <a:lnTo>
                    <a:pt x="7554220" y="4852123"/>
                  </a:lnTo>
                  <a:lnTo>
                    <a:pt x="7552169" y="4853279"/>
                  </a:lnTo>
                  <a:lnTo>
                    <a:pt x="7556563" y="4861090"/>
                  </a:lnTo>
                  <a:close/>
                </a:path>
                <a:path w="8643620" h="4870450">
                  <a:moveTo>
                    <a:pt x="7556563" y="4870056"/>
                  </a:moveTo>
                  <a:lnTo>
                    <a:pt x="7556563" y="4861090"/>
                  </a:lnTo>
                  <a:lnTo>
                    <a:pt x="7552169" y="4853279"/>
                  </a:lnTo>
                  <a:lnTo>
                    <a:pt x="7552169" y="4870056"/>
                  </a:lnTo>
                  <a:lnTo>
                    <a:pt x="7556563" y="4870056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29853" y="4245965"/>
                  </a:lnTo>
                  <a:lnTo>
                    <a:pt x="7554220" y="4852123"/>
                  </a:lnTo>
                  <a:lnTo>
                    <a:pt x="7556563" y="4852123"/>
                  </a:lnTo>
                  <a:lnTo>
                    <a:pt x="7556563" y="4870056"/>
                  </a:lnTo>
                  <a:lnTo>
                    <a:pt x="7558087" y="4870056"/>
                  </a:lnTo>
                  <a:lnTo>
                    <a:pt x="7559649" y="4869649"/>
                  </a:lnTo>
                  <a:lnTo>
                    <a:pt x="8625281" y="4269136"/>
                  </a:lnTo>
                  <a:lnTo>
                    <a:pt x="8625281" y="4253776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17945"/>
                  </a:moveTo>
                  <a:lnTo>
                    <a:pt x="8634260" y="8966"/>
                  </a:lnTo>
                  <a:lnTo>
                    <a:pt x="8625281" y="8966"/>
                  </a:lnTo>
                  <a:lnTo>
                    <a:pt x="8625281" y="17945"/>
                  </a:lnTo>
                  <a:lnTo>
                    <a:pt x="8634260" y="17945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34260" y="17945"/>
                  </a:lnTo>
                  <a:lnTo>
                    <a:pt x="8625281" y="17945"/>
                  </a:lnTo>
                  <a:lnTo>
                    <a:pt x="8625281" y="4248542"/>
                  </a:lnTo>
                  <a:lnTo>
                    <a:pt x="8629853" y="4245965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4264076"/>
                  </a:moveTo>
                  <a:lnTo>
                    <a:pt x="8634260" y="4253776"/>
                  </a:lnTo>
                  <a:lnTo>
                    <a:pt x="8625281" y="4253776"/>
                  </a:lnTo>
                  <a:lnTo>
                    <a:pt x="8625281" y="4269136"/>
                  </a:lnTo>
                  <a:lnTo>
                    <a:pt x="8634260" y="4264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35DF39E5-93BD-3A6B-467C-DF3DC6238522}"/>
                </a:ext>
              </a:extLst>
            </p:cNvPr>
            <p:cNvSpPr/>
            <p:nvPr/>
          </p:nvSpPr>
          <p:spPr>
            <a:xfrm>
              <a:off x="8573401" y="5875312"/>
              <a:ext cx="1078230" cy="607695"/>
            </a:xfrm>
            <a:custGeom>
              <a:avLst/>
              <a:gdLst/>
              <a:ahLst/>
              <a:cxnLst/>
              <a:rect l="l" t="t" r="r" b="b"/>
              <a:pathLst>
                <a:path w="1078229" h="607695">
                  <a:moveTo>
                    <a:pt x="1077696" y="0"/>
                  </a:moveTo>
                  <a:lnTo>
                    <a:pt x="988135" y="6788"/>
                  </a:lnTo>
                  <a:lnTo>
                    <a:pt x="908960" y="13610"/>
                  </a:lnTo>
                  <a:lnTo>
                    <a:pt x="839157" y="20290"/>
                  </a:lnTo>
                  <a:lnTo>
                    <a:pt x="777713" y="26651"/>
                  </a:lnTo>
                  <a:lnTo>
                    <a:pt x="675856" y="37710"/>
                  </a:lnTo>
                  <a:lnTo>
                    <a:pt x="633416" y="42055"/>
                  </a:lnTo>
                  <a:lnTo>
                    <a:pt x="595285" y="45375"/>
                  </a:lnTo>
                  <a:lnTo>
                    <a:pt x="560451" y="47494"/>
                  </a:lnTo>
                  <a:lnTo>
                    <a:pt x="527901" y="48234"/>
                  </a:lnTo>
                  <a:lnTo>
                    <a:pt x="496621" y="47420"/>
                  </a:lnTo>
                  <a:lnTo>
                    <a:pt x="433825" y="40421"/>
                  </a:lnTo>
                  <a:lnTo>
                    <a:pt x="363962" y="25085"/>
                  </a:lnTo>
                  <a:lnTo>
                    <a:pt x="323848" y="13849"/>
                  </a:lnTo>
                  <a:lnTo>
                    <a:pt x="278930" y="0"/>
                  </a:lnTo>
                  <a:lnTo>
                    <a:pt x="0" y="607313"/>
                  </a:lnTo>
                  <a:lnTo>
                    <a:pt x="107769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534AA28B-6AE1-BC7E-854B-3448CDE050A8}"/>
                </a:ext>
              </a:extLst>
            </p:cNvPr>
            <p:cNvSpPr/>
            <p:nvPr/>
          </p:nvSpPr>
          <p:spPr>
            <a:xfrm>
              <a:off x="8563622" y="5865393"/>
              <a:ext cx="1097280" cy="627380"/>
            </a:xfrm>
            <a:custGeom>
              <a:avLst/>
              <a:gdLst/>
              <a:ahLst/>
              <a:cxnLst/>
              <a:rect l="l" t="t" r="r" b="b"/>
              <a:pathLst>
                <a:path w="1097279" h="627379">
                  <a:moveTo>
                    <a:pt x="1088097" y="19871"/>
                  </a:moveTo>
                  <a:lnTo>
                    <a:pt x="1088097" y="18872"/>
                  </a:lnTo>
                  <a:lnTo>
                    <a:pt x="1047968" y="21893"/>
                  </a:lnTo>
                  <a:lnTo>
                    <a:pt x="29476" y="595845"/>
                  </a:lnTo>
                  <a:lnTo>
                    <a:pt x="17945" y="620953"/>
                  </a:lnTo>
                  <a:lnTo>
                    <a:pt x="9791" y="617220"/>
                  </a:lnTo>
                  <a:lnTo>
                    <a:pt x="1638" y="613486"/>
                  </a:lnTo>
                  <a:lnTo>
                    <a:pt x="0" y="617029"/>
                  </a:lnTo>
                  <a:lnTo>
                    <a:pt x="838" y="621195"/>
                  </a:lnTo>
                  <a:lnTo>
                    <a:pt x="6578" y="626478"/>
                  </a:lnTo>
                  <a:lnTo>
                    <a:pt x="10794" y="626960"/>
                  </a:lnTo>
                  <a:lnTo>
                    <a:pt x="1088097" y="19871"/>
                  </a:lnTo>
                  <a:close/>
                </a:path>
                <a:path w="1097279" h="627379">
                  <a:moveTo>
                    <a:pt x="1097267" y="11366"/>
                  </a:moveTo>
                  <a:lnTo>
                    <a:pt x="1094854" y="3327"/>
                  </a:lnTo>
                  <a:lnTo>
                    <a:pt x="1091018" y="685"/>
                  </a:lnTo>
                  <a:lnTo>
                    <a:pt x="1086840" y="977"/>
                  </a:lnTo>
                  <a:lnTo>
                    <a:pt x="1004938" y="7151"/>
                  </a:lnTo>
                  <a:lnTo>
                    <a:pt x="931679" y="13364"/>
                  </a:lnTo>
                  <a:lnTo>
                    <a:pt x="866315" y="19484"/>
                  </a:lnTo>
                  <a:lnTo>
                    <a:pt x="808098" y="25378"/>
                  </a:lnTo>
                  <a:lnTo>
                    <a:pt x="756279" y="30915"/>
                  </a:lnTo>
                  <a:lnTo>
                    <a:pt x="710111" y="35960"/>
                  </a:lnTo>
                  <a:lnTo>
                    <a:pt x="668844" y="40382"/>
                  </a:lnTo>
                  <a:lnTo>
                    <a:pt x="631731" y="44048"/>
                  </a:lnTo>
                  <a:lnTo>
                    <a:pt x="598024" y="46826"/>
                  </a:lnTo>
                  <a:lnTo>
                    <a:pt x="566973" y="48583"/>
                  </a:lnTo>
                  <a:lnTo>
                    <a:pt x="537832" y="49187"/>
                  </a:lnTo>
                  <a:lnTo>
                    <a:pt x="494831" y="47606"/>
                  </a:lnTo>
                  <a:lnTo>
                    <a:pt x="451542" y="42550"/>
                  </a:lnTo>
                  <a:lnTo>
                    <a:pt x="405115" y="33505"/>
                  </a:lnTo>
                  <a:lnTo>
                    <a:pt x="352697" y="19954"/>
                  </a:lnTo>
                  <a:lnTo>
                    <a:pt x="291439" y="1384"/>
                  </a:lnTo>
                  <a:lnTo>
                    <a:pt x="287134" y="0"/>
                  </a:lnTo>
                  <a:lnTo>
                    <a:pt x="282448" y="2070"/>
                  </a:lnTo>
                  <a:lnTo>
                    <a:pt x="1638" y="613486"/>
                  </a:lnTo>
                  <a:lnTo>
                    <a:pt x="5384" y="615210"/>
                  </a:lnTo>
                  <a:lnTo>
                    <a:pt x="5384" y="609422"/>
                  </a:lnTo>
                  <a:lnTo>
                    <a:pt x="29476" y="595845"/>
                  </a:lnTo>
                  <a:lnTo>
                    <a:pt x="285991" y="37335"/>
                  </a:lnTo>
                  <a:lnTo>
                    <a:pt x="285991" y="18465"/>
                  </a:lnTo>
                  <a:lnTo>
                    <a:pt x="288709" y="9918"/>
                  </a:lnTo>
                  <a:lnTo>
                    <a:pt x="296862" y="13665"/>
                  </a:lnTo>
                  <a:lnTo>
                    <a:pt x="296862" y="21763"/>
                  </a:lnTo>
                  <a:lnTo>
                    <a:pt x="347776" y="37208"/>
                  </a:lnTo>
                  <a:lnTo>
                    <a:pt x="401134" y="50993"/>
                  </a:lnTo>
                  <a:lnTo>
                    <a:pt x="448785" y="60272"/>
                  </a:lnTo>
                  <a:lnTo>
                    <a:pt x="493445" y="65500"/>
                  </a:lnTo>
                  <a:lnTo>
                    <a:pt x="537832" y="67132"/>
                  </a:lnTo>
                  <a:lnTo>
                    <a:pt x="567701" y="66497"/>
                  </a:lnTo>
                  <a:lnTo>
                    <a:pt x="633364" y="61917"/>
                  </a:lnTo>
                  <a:lnTo>
                    <a:pt x="712067" y="53806"/>
                  </a:lnTo>
                  <a:lnTo>
                    <a:pt x="758235" y="48757"/>
                  </a:lnTo>
                  <a:lnTo>
                    <a:pt x="809977" y="43222"/>
                  </a:lnTo>
                  <a:lnTo>
                    <a:pt x="868063" y="37334"/>
                  </a:lnTo>
                  <a:lnTo>
                    <a:pt x="933264" y="31225"/>
                  </a:lnTo>
                  <a:lnTo>
                    <a:pt x="1006352" y="25027"/>
                  </a:lnTo>
                  <a:lnTo>
                    <a:pt x="1047968" y="21893"/>
                  </a:lnTo>
                  <a:lnTo>
                    <a:pt x="1083055" y="2120"/>
                  </a:lnTo>
                  <a:lnTo>
                    <a:pt x="1087450" y="9931"/>
                  </a:lnTo>
                  <a:lnTo>
                    <a:pt x="1088097" y="18872"/>
                  </a:lnTo>
                  <a:lnTo>
                    <a:pt x="1088097" y="19871"/>
                  </a:lnTo>
                  <a:lnTo>
                    <a:pt x="1095527" y="15684"/>
                  </a:lnTo>
                  <a:lnTo>
                    <a:pt x="1097267" y="11366"/>
                  </a:lnTo>
                  <a:close/>
                </a:path>
                <a:path w="1097279" h="627379">
                  <a:moveTo>
                    <a:pt x="29476" y="595845"/>
                  </a:moveTo>
                  <a:lnTo>
                    <a:pt x="5384" y="609422"/>
                  </a:lnTo>
                  <a:lnTo>
                    <a:pt x="9778" y="617232"/>
                  </a:lnTo>
                  <a:lnTo>
                    <a:pt x="17945" y="620953"/>
                  </a:lnTo>
                  <a:lnTo>
                    <a:pt x="29476" y="595845"/>
                  </a:lnTo>
                  <a:close/>
                </a:path>
                <a:path w="1097279" h="627379">
                  <a:moveTo>
                    <a:pt x="9778" y="617232"/>
                  </a:moveTo>
                  <a:lnTo>
                    <a:pt x="5384" y="609422"/>
                  </a:lnTo>
                  <a:lnTo>
                    <a:pt x="5384" y="615210"/>
                  </a:lnTo>
                  <a:lnTo>
                    <a:pt x="9778" y="617232"/>
                  </a:lnTo>
                  <a:close/>
                </a:path>
                <a:path w="1097279" h="627379">
                  <a:moveTo>
                    <a:pt x="296862" y="13665"/>
                  </a:moveTo>
                  <a:lnTo>
                    <a:pt x="288709" y="9918"/>
                  </a:lnTo>
                  <a:lnTo>
                    <a:pt x="285991" y="18465"/>
                  </a:lnTo>
                  <a:lnTo>
                    <a:pt x="293597" y="20773"/>
                  </a:lnTo>
                  <a:lnTo>
                    <a:pt x="296862" y="13665"/>
                  </a:lnTo>
                  <a:close/>
                </a:path>
                <a:path w="1097279" h="627379">
                  <a:moveTo>
                    <a:pt x="293597" y="20773"/>
                  </a:moveTo>
                  <a:lnTo>
                    <a:pt x="285991" y="18465"/>
                  </a:lnTo>
                  <a:lnTo>
                    <a:pt x="285991" y="37335"/>
                  </a:lnTo>
                  <a:lnTo>
                    <a:pt x="293597" y="20773"/>
                  </a:lnTo>
                  <a:close/>
                </a:path>
                <a:path w="1097279" h="627379">
                  <a:moveTo>
                    <a:pt x="296862" y="21763"/>
                  </a:moveTo>
                  <a:lnTo>
                    <a:pt x="296862" y="13665"/>
                  </a:lnTo>
                  <a:lnTo>
                    <a:pt x="293597" y="20773"/>
                  </a:lnTo>
                  <a:lnTo>
                    <a:pt x="296862" y="21763"/>
                  </a:lnTo>
                  <a:close/>
                </a:path>
                <a:path w="1097279" h="627379">
                  <a:moveTo>
                    <a:pt x="1088097" y="18872"/>
                  </a:moveTo>
                  <a:lnTo>
                    <a:pt x="1087475" y="9918"/>
                  </a:lnTo>
                  <a:lnTo>
                    <a:pt x="1083055" y="2120"/>
                  </a:lnTo>
                  <a:lnTo>
                    <a:pt x="1047968" y="21893"/>
                  </a:lnTo>
                  <a:lnTo>
                    <a:pt x="1088097" y="188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8A95C24D-F289-A0C6-2DB9-6CA6FC33B299}"/>
              </a:ext>
            </a:extLst>
          </p:cNvPr>
          <p:cNvSpPr txBox="1"/>
          <p:nvPr/>
        </p:nvSpPr>
        <p:spPr>
          <a:xfrm>
            <a:off x="672316" y="1420717"/>
            <a:ext cx="8463280" cy="524214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2405">
              <a:lnSpc>
                <a:spcPct val="15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&lt;dependency&gt;</a:t>
            </a:r>
          </a:p>
          <a:p>
            <a:pPr marL="192405">
              <a:lnSpc>
                <a:spcPct val="15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&lt;</a:t>
            </a:r>
            <a:r>
              <a:rPr lang="en-US" sz="1850" dirty="0" err="1">
                <a:latin typeface="Courier New"/>
                <a:cs typeface="Courier New"/>
              </a:rPr>
              <a:t>groupId</a:t>
            </a:r>
            <a:r>
              <a:rPr lang="en-US" sz="1850" dirty="0">
                <a:latin typeface="Courier New"/>
                <a:cs typeface="Courier New"/>
              </a:rPr>
              <a:t>&gt;</a:t>
            </a:r>
            <a:r>
              <a:rPr lang="en-US" sz="1850" dirty="0" err="1">
                <a:latin typeface="Courier New"/>
                <a:cs typeface="Courier New"/>
              </a:rPr>
              <a:t>org.mockito</a:t>
            </a:r>
            <a:r>
              <a:rPr lang="en-US" sz="1850" dirty="0">
                <a:latin typeface="Courier New"/>
                <a:cs typeface="Courier New"/>
              </a:rPr>
              <a:t>&lt;/</a:t>
            </a:r>
            <a:r>
              <a:rPr lang="en-US" sz="1850" dirty="0" err="1">
                <a:latin typeface="Courier New"/>
                <a:cs typeface="Courier New"/>
              </a:rPr>
              <a:t>groupId</a:t>
            </a:r>
            <a:r>
              <a:rPr lang="en-US" sz="1850" dirty="0">
                <a:latin typeface="Courier New"/>
                <a:cs typeface="Courier New"/>
              </a:rPr>
              <a:t>&gt;</a:t>
            </a:r>
          </a:p>
          <a:p>
            <a:pPr marL="192405">
              <a:lnSpc>
                <a:spcPct val="15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&lt;</a:t>
            </a:r>
            <a:r>
              <a:rPr lang="en-US" sz="1850" dirty="0" err="1">
                <a:latin typeface="Courier New"/>
                <a:cs typeface="Courier New"/>
              </a:rPr>
              <a:t>artifactId</a:t>
            </a:r>
            <a:r>
              <a:rPr lang="en-US" sz="1850" dirty="0">
                <a:latin typeface="Courier New"/>
                <a:cs typeface="Courier New"/>
              </a:rPr>
              <a:t>&gt;</a:t>
            </a:r>
            <a:r>
              <a:rPr lang="en-US" sz="1850" dirty="0" err="1">
                <a:latin typeface="Courier New"/>
                <a:cs typeface="Courier New"/>
              </a:rPr>
              <a:t>mockito</a:t>
            </a:r>
            <a:r>
              <a:rPr lang="en-US" sz="1850" dirty="0">
                <a:latin typeface="Courier New"/>
                <a:cs typeface="Courier New"/>
              </a:rPr>
              <a:t>-core&lt;/</a:t>
            </a:r>
            <a:r>
              <a:rPr lang="en-US" sz="1850" dirty="0" err="1">
                <a:latin typeface="Courier New"/>
                <a:cs typeface="Courier New"/>
              </a:rPr>
              <a:t>artifactId</a:t>
            </a:r>
            <a:r>
              <a:rPr lang="en-US" sz="1850" dirty="0">
                <a:latin typeface="Courier New"/>
                <a:cs typeface="Courier New"/>
              </a:rPr>
              <a:t>&gt;</a:t>
            </a:r>
          </a:p>
          <a:p>
            <a:pPr marL="192405">
              <a:lnSpc>
                <a:spcPct val="15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&lt;version&gt;2.19.0&lt;/version&gt;</a:t>
            </a:r>
          </a:p>
          <a:p>
            <a:pPr marL="192405">
              <a:lnSpc>
                <a:spcPct val="15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&lt;scope&gt;test&lt;/scope&gt;</a:t>
            </a:r>
          </a:p>
          <a:p>
            <a:pPr marL="192405">
              <a:lnSpc>
                <a:spcPct val="15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&lt;/dependency&gt;</a:t>
            </a:r>
          </a:p>
          <a:p>
            <a:pPr marL="192405">
              <a:lnSpc>
                <a:spcPct val="15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&lt;dependency&gt;</a:t>
            </a:r>
          </a:p>
          <a:p>
            <a:pPr marL="192405">
              <a:lnSpc>
                <a:spcPct val="15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&lt;</a:t>
            </a:r>
            <a:r>
              <a:rPr lang="en-US" sz="1850" dirty="0" err="1">
                <a:latin typeface="Courier New"/>
                <a:cs typeface="Courier New"/>
              </a:rPr>
              <a:t>groupId</a:t>
            </a:r>
            <a:r>
              <a:rPr lang="en-US" sz="1850" dirty="0">
                <a:latin typeface="Courier New"/>
                <a:cs typeface="Courier New"/>
              </a:rPr>
              <a:t>&gt;</a:t>
            </a:r>
            <a:r>
              <a:rPr lang="en-US" sz="1850" dirty="0" err="1">
                <a:latin typeface="Courier New"/>
                <a:cs typeface="Courier New"/>
              </a:rPr>
              <a:t>org.mockito</a:t>
            </a:r>
            <a:r>
              <a:rPr lang="en-US" sz="1850" dirty="0">
                <a:latin typeface="Courier New"/>
                <a:cs typeface="Courier New"/>
              </a:rPr>
              <a:t>&lt;/</a:t>
            </a:r>
            <a:r>
              <a:rPr lang="en-US" sz="1850" dirty="0" err="1">
                <a:latin typeface="Courier New"/>
                <a:cs typeface="Courier New"/>
              </a:rPr>
              <a:t>groupId</a:t>
            </a:r>
            <a:r>
              <a:rPr lang="en-US" sz="1850" dirty="0">
                <a:latin typeface="Courier New"/>
                <a:cs typeface="Courier New"/>
              </a:rPr>
              <a:t>&gt;</a:t>
            </a:r>
          </a:p>
          <a:p>
            <a:pPr marL="192405">
              <a:lnSpc>
                <a:spcPct val="15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&lt;</a:t>
            </a:r>
            <a:r>
              <a:rPr lang="en-US" sz="1850" dirty="0" err="1">
                <a:latin typeface="Courier New"/>
                <a:cs typeface="Courier New"/>
              </a:rPr>
              <a:t>artifactId</a:t>
            </a:r>
            <a:r>
              <a:rPr lang="en-US" sz="1850" dirty="0">
                <a:latin typeface="Courier New"/>
                <a:cs typeface="Courier New"/>
              </a:rPr>
              <a:t>&gt;</a:t>
            </a:r>
            <a:r>
              <a:rPr lang="en-US" sz="1850" dirty="0" err="1">
                <a:latin typeface="Courier New"/>
                <a:cs typeface="Courier New"/>
              </a:rPr>
              <a:t>mockito-junit-jupiter</a:t>
            </a:r>
            <a:r>
              <a:rPr lang="en-US" sz="1850" dirty="0">
                <a:latin typeface="Courier New"/>
                <a:cs typeface="Courier New"/>
              </a:rPr>
              <a:t>&lt;/</a:t>
            </a:r>
            <a:r>
              <a:rPr lang="en-US" sz="1850" dirty="0" err="1">
                <a:latin typeface="Courier New"/>
                <a:cs typeface="Courier New"/>
              </a:rPr>
              <a:t>artifactId</a:t>
            </a:r>
            <a:r>
              <a:rPr lang="en-US" sz="1850" dirty="0">
                <a:latin typeface="Courier New"/>
                <a:cs typeface="Courier New"/>
              </a:rPr>
              <a:t>&gt;</a:t>
            </a:r>
          </a:p>
          <a:p>
            <a:pPr marL="192405">
              <a:lnSpc>
                <a:spcPct val="15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&lt;version&gt;2.19.0&lt;/version&gt;</a:t>
            </a:r>
          </a:p>
          <a:p>
            <a:pPr marL="192405">
              <a:lnSpc>
                <a:spcPct val="15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&lt;scope&gt;test&lt;/scope&gt;</a:t>
            </a:r>
          </a:p>
          <a:p>
            <a:pPr marL="192405">
              <a:lnSpc>
                <a:spcPct val="15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&lt;/dependency&gt;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54485142"/>
      </p:ext>
    </p:extLst>
  </p:cSld>
  <p:clrMapOvr>
    <a:masterClrMapping/>
  </p:clrMapOvr>
  <p:transition>
    <p:wipe dir="r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07B2BD-60B1-8F1E-26CD-321C49997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Mockito Mock Creation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E6A72B-D470-96F3-92DB-202234BD58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FE5E59-1D17-796F-7D41-3135269EB9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The Mockito framework allows us to create mock objects using either @Mock annotation or mock() static method.</a:t>
            </a:r>
          </a:p>
        </p:txBody>
      </p:sp>
    </p:spTree>
    <p:extLst>
      <p:ext uri="{BB962C8B-B14F-4D97-AF65-F5344CB8AC3E}">
        <p14:creationId xmlns:p14="http://schemas.microsoft.com/office/powerpoint/2010/main" val="778932192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9EEC7D-C961-D6FC-8D40-ABB54E7D08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 List interface adds the notion of order to a collection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 user of a list has control over where an element is added in the collection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Lists typically allow duplicate elements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Provides a List Iterator to step through the elements in the list.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23FF11-B911-6379-8096-0F5F47EC3B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5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67D95-5FA4-DD74-042D-1CEB01EC93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9D07D5F-DB25-6033-A4D2-0459D891B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45783"/>
            <a:ext cx="8661082" cy="560071"/>
          </a:xfrm>
        </p:spPr>
        <p:txBody>
          <a:bodyPr/>
          <a:lstStyle/>
          <a:p>
            <a:r>
              <a:rPr lang="en-US" dirty="0"/>
              <a:t>List Interface </a:t>
            </a:r>
          </a:p>
        </p:txBody>
      </p:sp>
    </p:spTree>
    <p:extLst>
      <p:ext uri="{BB962C8B-B14F-4D97-AF65-F5344CB8AC3E}">
        <p14:creationId xmlns:p14="http://schemas.microsoft.com/office/powerpoint/2010/main" val="1302030353"/>
      </p:ext>
    </p:extLst>
  </p:cSld>
  <p:clrMapOvr>
    <a:masterClrMapping/>
  </p:clrMapOvr>
  <p:transition>
    <p:wipe dir="r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15F3D4-E14E-8742-B7CB-E08D521D5B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Mockito Mock() Method (DEMO)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5A182-D659-6610-9287-D870639AC8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613480"/>
      </p:ext>
    </p:extLst>
  </p:cSld>
  <p:clrMapOvr>
    <a:masterClrMapping/>
  </p:clrMapOvr>
  <p:transition>
    <p:wipe dir="r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15F3D4-E14E-8742-B7CB-E08D521D5B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Mockito Mock() Annotation (DEMO)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5A182-D659-6610-9287-D870639AC8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54432"/>
      </p:ext>
    </p:extLst>
  </p:cSld>
  <p:clrMapOvr>
    <a:masterClrMapping/>
  </p:clrMapOvr>
  <p:transition>
    <p:wipe dir="r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F6B9D0-DA01-53BB-B4D6-7D174883AF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5818" y="-404812"/>
            <a:ext cx="7559675" cy="2326957"/>
          </a:xfrm>
        </p:spPr>
        <p:txBody>
          <a:bodyPr/>
          <a:lstStyle/>
          <a:p>
            <a:r>
              <a:rPr lang="en-US" sz="2800" dirty="0"/>
              <a:t>Mockito Verify Interaction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DBF15C-FE92-447E-7536-95CD17747C3F}"/>
              </a:ext>
            </a:extLst>
          </p:cNvPr>
          <p:cNvSpPr txBox="1"/>
          <p:nvPr/>
        </p:nvSpPr>
        <p:spPr bwMode="ltGray">
          <a:xfrm>
            <a:off x="825818" y="2540000"/>
            <a:ext cx="8277542" cy="2644583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00913" tIns="50457" rIns="100913" bIns="50457" rtlCol="0" anchor="t" anchorCtr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The Mockito framework records all method calls and their parameters made to the mock object. By using Mockito's `verify()` method on the mock object, you can confirm that a method was called with specific parameters. Additionally, you can define the number of invocations, such as an exact number of times, at least a certain number of times, or fewer than a certain number of times, using the `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VerificationModeFactory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`. The `verify()` method ensures a method was called with the correct parameters, but it does not verify the result of the method call like an assertion would.</a:t>
            </a:r>
          </a:p>
        </p:txBody>
      </p:sp>
    </p:spTree>
    <p:extLst>
      <p:ext uri="{BB962C8B-B14F-4D97-AF65-F5344CB8AC3E}">
        <p14:creationId xmlns:p14="http://schemas.microsoft.com/office/powerpoint/2010/main" val="1475046662"/>
      </p:ext>
    </p:extLst>
  </p:cSld>
  <p:clrMapOvr>
    <a:masterClrMapping/>
  </p:clrMapOvr>
  <p:transition>
    <p:wipe dir="r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15F3D4-E14E-8742-B7CB-E08D521D5B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Mockito Verify Interaction</a:t>
            </a:r>
          </a:p>
          <a:p>
            <a:r>
              <a:rPr lang="en-US" dirty="0"/>
              <a:t>(DEMO)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5A182-D659-6610-9287-D870639AC8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067660"/>
      </p:ext>
    </p:extLst>
  </p:cSld>
  <p:clrMapOvr>
    <a:masterClrMapping/>
  </p:clrMapOvr>
  <p:transition>
    <p:wipe dir="r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AC161E-0E23-EE2E-893C-A0E08E1D42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JavaNista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804455"/>
      </p:ext>
    </p:extLst>
  </p:cSld>
  <p:clrMapOvr>
    <a:masterClrMapping/>
  </p:clrMapOvr>
  <p:transition>
    <p:wipe dir="r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A49E45-B09C-8B29-2A54-8E0939B7C4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Community News </a:t>
            </a:r>
            <a:r>
              <a:rPr lang="en-US" dirty="0" err="1"/>
              <a:t>Jdbc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5B308-6582-6272-401B-E124456994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00FFD7-2FA3-AE63-311A-345935AD75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476570"/>
      </p:ext>
    </p:extLst>
  </p:cSld>
  <p:clrMapOvr>
    <a:masterClrMapping/>
  </p:clrMapOvr>
  <p:transition>
    <p:wipe dir="r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D5F35F-BC46-5E2E-7008-3E63C7D39B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216331"/>
            <a:ext cx="7559675" cy="1707966"/>
          </a:xfrm>
        </p:spPr>
        <p:txBody>
          <a:bodyPr/>
          <a:lstStyle/>
          <a:p>
            <a:r>
              <a:rPr lang="en-US" dirty="0">
                <a:ea typeface="ＭＳ Ｐゴシック"/>
              </a:rPr>
              <a:t>Create and Manipulate </a:t>
            </a:r>
            <a:r>
              <a:rPr lang="en-US" dirty="0" err="1">
                <a:ea typeface="ＭＳ Ｐゴシック"/>
              </a:rPr>
              <a:t>Arraylist</a:t>
            </a:r>
            <a:r>
              <a:rPr lang="en-US" dirty="0">
                <a:ea typeface="ＭＳ Ｐゴシック"/>
              </a:rPr>
              <a:t> in Java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43C26-ABC0-3F53-AD56-AE5CF82F66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6A0BAC-945D-567A-1F9F-A048D5ED9C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64335"/>
      </p:ext>
    </p:extLst>
  </p:cSld>
  <p:clrMapOvr>
    <a:masterClrMapping/>
  </p:clrMapOvr>
  <p:transition>
    <p:wipe dir="r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610FFF-AB0E-D5C2-68B5-4466A96C41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Ice Cream Inventory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29CDE-5A44-2ECF-EFFD-F3D0356B49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EAA778-0DA7-8E4F-70C1-1B315C471C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(Optional)</a:t>
            </a:r>
          </a:p>
        </p:txBody>
      </p:sp>
    </p:spTree>
    <p:extLst>
      <p:ext uri="{BB962C8B-B14F-4D97-AF65-F5344CB8AC3E}">
        <p14:creationId xmlns:p14="http://schemas.microsoft.com/office/powerpoint/2010/main" val="2629134854"/>
      </p:ext>
    </p:extLst>
  </p:cSld>
  <p:clrMapOvr>
    <a:masterClrMapping/>
  </p:clrMapOvr>
  <p:transition>
    <p:wipe dir="r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BDFA6-C97D-82F9-A3AA-6E5848CAD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B6F84D-DF8D-0EE9-FFFF-7E419E88D7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ea typeface="ＭＳ Ｐゴシック"/>
              </a:rPr>
              <a:t>Use a Lambda Expression in Java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EC52E2-5D6C-1A9A-E7A6-A169CB0A3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C36253-C300-BDBB-D93E-81248E7CF4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688705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9EEC7D-C961-D6FC-8D40-ABB54E7D08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/>
              <a:t>ArrayList</a:t>
            </a:r>
            <a:endParaRPr lang="en-US" sz="1600" dirty="0"/>
          </a:p>
          <a:p>
            <a:pPr marL="65614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low cost random access</a:t>
            </a:r>
          </a:p>
          <a:p>
            <a:pPr marL="65614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high cost insert and delete</a:t>
            </a:r>
          </a:p>
          <a:p>
            <a:pPr marL="65614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array that resizes if need be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LinkedList</a:t>
            </a:r>
          </a:p>
          <a:p>
            <a:pPr marL="65614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sequential access</a:t>
            </a:r>
          </a:p>
          <a:p>
            <a:pPr marL="65614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low cost insert and delete</a:t>
            </a:r>
          </a:p>
          <a:p>
            <a:pPr marL="65614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high cost random access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23FF11-B911-6379-8096-0F5F47EC3B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6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67D95-5FA4-DD74-042D-1CEB01EC93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9D07D5F-DB25-6033-A4D2-0459D891B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45783"/>
            <a:ext cx="8661082" cy="560071"/>
          </a:xfrm>
        </p:spPr>
        <p:txBody>
          <a:bodyPr/>
          <a:lstStyle/>
          <a:p>
            <a:r>
              <a:rPr lang="en-US" altLang="en-US" dirty="0"/>
              <a:t>List Implementations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266355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9EEC7D-C961-D6FC-8D40-ABB54E7D08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Constant time positional access (it’s an array)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One tuning parameter, the initial capacity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23FF11-B911-6379-8096-0F5F47EC3B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7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67D95-5FA4-DD74-042D-1CEB01EC93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9D07D5F-DB25-6033-A4D2-0459D891B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45783"/>
            <a:ext cx="8661082" cy="560071"/>
          </a:xfrm>
        </p:spPr>
        <p:txBody>
          <a:bodyPr/>
          <a:lstStyle/>
          <a:p>
            <a:r>
              <a:rPr lang="en-US" altLang="en-US" dirty="0" err="1"/>
              <a:t>ArrayList</a:t>
            </a:r>
            <a:r>
              <a:rPr lang="en-US" altLang="en-US" dirty="0"/>
              <a:t> overview</a:t>
            </a:r>
            <a:endParaRPr lang="en-US" dirty="0"/>
          </a:p>
        </p:txBody>
      </p:sp>
      <p:grpSp>
        <p:nvGrpSpPr>
          <p:cNvPr id="6" name="object 2">
            <a:extLst>
              <a:ext uri="{FF2B5EF4-FFF2-40B4-BE49-F238E27FC236}">
                <a16:creationId xmlns:a16="http://schemas.microsoft.com/office/drawing/2014/main" id="{85383632-6372-10E5-B72F-5B35AC76CD2A}"/>
              </a:ext>
            </a:extLst>
          </p:cNvPr>
          <p:cNvGrpSpPr/>
          <p:nvPr/>
        </p:nvGrpSpPr>
        <p:grpSpPr>
          <a:xfrm>
            <a:off x="825509" y="2546842"/>
            <a:ext cx="7994606" cy="3163078"/>
            <a:chOff x="1196873" y="1621536"/>
            <a:chExt cx="8463915" cy="2714625"/>
          </a:xfrm>
        </p:grpSpPr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63590700-D996-F3D5-A79A-046EF9F5B70D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8401D604-1578-2B9A-FA14-10C2FAC076F5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C06342FF-1DE4-D8ED-9879-88307D1477FA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01810CD1-0E70-8E8B-80EF-B78409B93D34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2">
            <a:extLst>
              <a:ext uri="{FF2B5EF4-FFF2-40B4-BE49-F238E27FC236}">
                <a16:creationId xmlns:a16="http://schemas.microsoft.com/office/drawing/2014/main" id="{DD078429-6608-096F-559A-CB6E0D50A6E2}"/>
              </a:ext>
            </a:extLst>
          </p:cNvPr>
          <p:cNvSpPr txBox="1"/>
          <p:nvPr/>
        </p:nvSpPr>
        <p:spPr>
          <a:xfrm>
            <a:off x="1191350" y="2830007"/>
            <a:ext cx="7648120" cy="27988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public </a:t>
            </a:r>
            <a:r>
              <a:rPr lang="en-US" sz="1850" dirty="0" err="1">
                <a:solidFill>
                  <a:srgbClr val="0000FF"/>
                </a:solidFill>
                <a:latin typeface="Courier New"/>
                <a:cs typeface="Courier New"/>
              </a:rPr>
              <a:t>ArrayList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(int </a:t>
            </a:r>
            <a:r>
              <a:rPr lang="en-US" sz="1850" dirty="0" err="1">
                <a:solidFill>
                  <a:srgbClr val="0000FF"/>
                </a:solidFill>
                <a:latin typeface="Courier New"/>
                <a:cs typeface="Courier New"/>
              </a:rPr>
              <a:t>initialCapacity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) {</a:t>
            </a:r>
          </a:p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	super();</a:t>
            </a:r>
          </a:p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	if (</a:t>
            </a:r>
            <a:r>
              <a:rPr lang="en-US" sz="1850" dirty="0" err="1">
                <a:solidFill>
                  <a:srgbClr val="0000FF"/>
                </a:solidFill>
                <a:latin typeface="Courier New"/>
                <a:cs typeface="Courier New"/>
              </a:rPr>
              <a:t>initialCapacity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&lt; 0)</a:t>
            </a:r>
          </a:p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		throw new </a:t>
            </a:r>
            <a:r>
              <a:rPr lang="en-US" sz="1850" dirty="0" err="1">
                <a:solidFill>
                  <a:srgbClr val="0000FF"/>
                </a:solidFill>
                <a:latin typeface="Courier New"/>
                <a:cs typeface="Courier New"/>
              </a:rPr>
              <a:t>IllegalArgumentException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(</a:t>
            </a:r>
          </a:p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			"Illegal Capacity: "+</a:t>
            </a:r>
            <a:r>
              <a:rPr lang="en-US" sz="1850" dirty="0" err="1">
                <a:solidFill>
                  <a:srgbClr val="0000FF"/>
                </a:solidFill>
                <a:latin typeface="Courier New"/>
                <a:cs typeface="Courier New"/>
              </a:rPr>
              <a:t>initialCapacity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);</a:t>
            </a:r>
          </a:p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	</a:t>
            </a:r>
            <a:r>
              <a:rPr lang="en-US" sz="1850" dirty="0" err="1">
                <a:solidFill>
                  <a:srgbClr val="0000FF"/>
                </a:solidFill>
                <a:latin typeface="Courier New"/>
                <a:cs typeface="Courier New"/>
              </a:rPr>
              <a:t>this.elementData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= new Object[</a:t>
            </a:r>
            <a:r>
              <a:rPr lang="en-US" sz="1850" dirty="0" err="1">
                <a:solidFill>
                  <a:srgbClr val="0000FF"/>
                </a:solidFill>
                <a:latin typeface="Courier New"/>
                <a:cs typeface="Courier New"/>
              </a:rPr>
              <a:t>initialCapacity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];</a:t>
            </a:r>
          </a:p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}</a:t>
            </a:r>
          </a:p>
          <a:p>
            <a:pPr marL="12700">
              <a:lnSpc>
                <a:spcPts val="2105"/>
              </a:lnSpc>
              <a:spcBef>
                <a:spcPts val="95"/>
              </a:spcBef>
            </a:pPr>
            <a:endParaRPr lang="en-US" sz="1850" dirty="0">
              <a:solidFill>
                <a:srgbClr val="0000FF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97440883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9EEC7D-C961-D6FC-8D40-ABB54E7D08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 indexed get and set methods of the List interface are appropriate to use since </a:t>
            </a:r>
            <a:r>
              <a:rPr lang="en-US" sz="1600" dirty="0" err="1"/>
              <a:t>ArrayLists</a:t>
            </a:r>
            <a:r>
              <a:rPr lang="en-US" sz="1600" dirty="0"/>
              <a:t> are backed by an array</a:t>
            </a:r>
          </a:p>
          <a:p>
            <a:pPr marL="65614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Object get(int index)</a:t>
            </a:r>
          </a:p>
          <a:p>
            <a:pPr marL="65614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Object set(int index, Object element)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Indexed add and remove are provided, but can be costly if used frequently</a:t>
            </a:r>
          </a:p>
          <a:p>
            <a:pPr marL="65614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void add(int index, Object element)          </a:t>
            </a:r>
          </a:p>
          <a:p>
            <a:pPr marL="65614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Object remove(int index)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May want to resize in one shot if adding many elements</a:t>
            </a:r>
          </a:p>
          <a:p>
            <a:pPr marL="65614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void </a:t>
            </a:r>
            <a:r>
              <a:rPr lang="en-US" sz="1600" dirty="0" err="1"/>
              <a:t>ensureCapacity</a:t>
            </a:r>
            <a:r>
              <a:rPr lang="en-US" sz="1600" dirty="0"/>
              <a:t>(int </a:t>
            </a:r>
            <a:r>
              <a:rPr lang="en-US" sz="1600" dirty="0" err="1"/>
              <a:t>minCapacity</a:t>
            </a:r>
            <a:r>
              <a:rPr lang="en-US" sz="1600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23FF11-B911-6379-8096-0F5F47EC3B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8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67D95-5FA4-DD74-042D-1CEB01EC93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9D07D5F-DB25-6033-A4D2-0459D891B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45783"/>
            <a:ext cx="8661082" cy="560071"/>
          </a:xfrm>
        </p:spPr>
        <p:txBody>
          <a:bodyPr/>
          <a:lstStyle/>
          <a:p>
            <a:r>
              <a:rPr lang="en-US" altLang="en-US" dirty="0" err="1"/>
              <a:t>ArrayList</a:t>
            </a:r>
            <a:r>
              <a:rPr lang="en-US" altLang="en-US" dirty="0"/>
              <a:t>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93218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Deutsche Bank title master 2024 05">
  <a:themeElements>
    <a:clrScheme name="Deutsche Bank 2024 05">
      <a:dk1>
        <a:srgbClr val="000000"/>
      </a:dk1>
      <a:lt1>
        <a:srgbClr val="FFFFFF"/>
      </a:lt1>
      <a:dk2>
        <a:srgbClr val="16184E"/>
      </a:dk2>
      <a:lt2>
        <a:srgbClr val="CCEDF9"/>
      </a:lt2>
      <a:accent1>
        <a:srgbClr val="1E2A78"/>
      </a:accent1>
      <a:accent2>
        <a:srgbClr val="3BB8B8"/>
      </a:accent2>
      <a:accent3>
        <a:srgbClr val="24778D"/>
      </a:accent3>
      <a:accent4>
        <a:srgbClr val="25A62D"/>
      </a:accent4>
      <a:accent5>
        <a:srgbClr val="C9DD03"/>
      </a:accent5>
      <a:accent6>
        <a:srgbClr val="A1AC05"/>
      </a:accent6>
      <a:hlink>
        <a:srgbClr val="00A3E0"/>
      </a:hlink>
      <a:folHlink>
        <a:srgbClr val="00A3E0"/>
      </a:folHlink>
    </a:clrScheme>
    <a:fontScheme name="Deutsche Bank 04.2024">
      <a:majorFont>
        <a:latin typeface="Deutsche Bank Text"/>
        <a:ea typeface="MS PGothic"/>
        <a:cs typeface=""/>
      </a:majorFont>
      <a:minorFont>
        <a:latin typeface="Deutsche Bank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6350">
          <a:noFill/>
          <a:miter lim="800000"/>
          <a:headEnd/>
          <a:tailEnd/>
        </a:ln>
      </a:spPr>
      <a:bodyPr lIns="100913" tIns="50457" rIns="100913" bIns="50457" rtlCol="0" anchor="ctr">
        <a:noAutofit/>
      </a:bodyPr>
      <a:lstStyle>
        <a:defPPr algn="ctr" defTabSz="963613" eaLnBrk="0" hangingPunct="0">
          <a:tabLst>
            <a:tab pos="1257300" algn="l"/>
          </a:tabLst>
          <a:defRPr dirty="0" err="1" smtClean="0">
            <a:solidFill>
              <a:srgbClr val="FFFFFF"/>
            </a:solidFill>
            <a:latin typeface="+mn-lt"/>
          </a:defRPr>
        </a:defPPr>
      </a:lstStyle>
    </a:spDef>
    <a:lnDef>
      <a:spPr bwMode="auto">
        <a:noFill/>
        <a:ln w="12700">
          <a:solidFill>
            <a:schemeClr val="tx1"/>
          </a:solidFill>
          <a:round/>
          <a:headEnd/>
          <a:tailEnd/>
        </a:ln>
      </a:spPr>
      <a:bodyPr/>
      <a:lstStyle/>
    </a:lnDef>
    <a:txDef>
      <a:spPr bwMode="ltGray">
        <a:noFill/>
        <a:ln w="6350">
          <a:noFill/>
          <a:miter lim="800000"/>
          <a:headEnd/>
          <a:tailEnd/>
        </a:ln>
      </a:spPr>
      <a:bodyPr wrap="square" lIns="100913" tIns="50457" rIns="100913" bIns="50457" rtlCol="0" anchor="t" anchorCtr="0">
        <a:spAutoFit/>
      </a:bodyPr>
      <a:lstStyle>
        <a:defPPr eaLnBrk="0" hangingPunct="0">
          <a:defRPr dirty="0" err="1" smtClean="0">
            <a:latin typeface="+mn-lt"/>
          </a:defRPr>
        </a:defPPr>
      </a:lstStyle>
    </a:txDef>
  </a:objectDefaults>
  <a:extraClrSchemeLst/>
  <a:custClrLst>
    <a:custClr name="Deep Blue">
      <a:srgbClr val="1E2A78"/>
    </a:custClr>
    <a:custClr name="Dark Blue">
      <a:srgbClr val="16184E"/>
    </a:custClr>
    <a:custClr name="Bright Blue 100">
      <a:srgbClr val="00A3E0"/>
    </a:custClr>
    <a:custClr name="Vibrant Cyan">
      <a:srgbClr val="00D1FF"/>
    </a:custClr>
    <a:custClr name="Light Blue">
      <a:srgbClr val="ADEBFF"/>
    </a:custClr>
    <a:custClr name="Bright Blue 20">
      <a:srgbClr val="CCEDF9"/>
    </a:custClr>
    <a:custClr name="Bright Blue 10">
      <a:srgbClr val="E1F5FA"/>
    </a:custClr>
    <a:custClr name="Grey">
      <a:srgbClr val="EDF1F7"/>
    </a:custClr>
    <a:custClr name="White">
      <a:srgbClr val="FFFFFF"/>
    </a:custClr>
    <a:custClr name="White">
      <a:srgbClr val="FFFFFF"/>
    </a:custClr>
    <a:custClr name="Turquoise">
      <a:srgbClr val="3BB8B8"/>
    </a:custClr>
    <a:custClr name="Petrol">
      <a:srgbClr val="24778D"/>
    </a:custClr>
    <a:custClr name="Summer Green">
      <a:srgbClr val="25A62D"/>
    </a:custClr>
    <a:custClr name="Spring Green">
      <a:srgbClr val="C9DD03"/>
    </a:custClr>
    <a:custClr name="Autumn Green">
      <a:srgbClr val="A1AC05"/>
    </a:custClr>
    <a:custClr name="Yellow">
      <a:srgbClr val="FFE600"/>
    </a:custClr>
    <a:custClr name="Orange">
      <a:srgbClr val="F28011"/>
    </a:custClr>
    <a:custClr name="Red">
      <a:srgbClr val="E7001D"/>
    </a:custClr>
    <a:custClr name="Night Violet">
      <a:srgbClr val="452061"/>
    </a:custClr>
  </a:custClrLst>
  <a:extLst>
    <a:ext uri="{05A4C25C-085E-4340-85A3-A5531E510DB2}">
      <thm15:themeFamily xmlns:thm15="http://schemas.microsoft.com/office/thememl/2012/main" name="DB-ppt-master-4-3-en-2024-0508.potx" id="{56FC950F-17A0-42ED-BDC3-9ED249BED13E}" vid="{53EA2D11-DF2B-4BDB-BAF4-F4AE0A137879}"/>
    </a:ext>
  </a:extLst>
</a:theme>
</file>

<file path=ppt/theme/theme2.xml><?xml version="1.0" encoding="utf-8"?>
<a:theme xmlns:a="http://schemas.openxmlformats.org/drawingml/2006/main" name="Deutsche Bank content master 2024 05">
  <a:themeElements>
    <a:clrScheme name="Deutsche Bank 2024 05">
      <a:dk1>
        <a:srgbClr val="000000"/>
      </a:dk1>
      <a:lt1>
        <a:srgbClr val="FFFFFF"/>
      </a:lt1>
      <a:dk2>
        <a:srgbClr val="16184E"/>
      </a:dk2>
      <a:lt2>
        <a:srgbClr val="CCEDF9"/>
      </a:lt2>
      <a:accent1>
        <a:srgbClr val="1E2A78"/>
      </a:accent1>
      <a:accent2>
        <a:srgbClr val="3BB8B8"/>
      </a:accent2>
      <a:accent3>
        <a:srgbClr val="24778D"/>
      </a:accent3>
      <a:accent4>
        <a:srgbClr val="25A62D"/>
      </a:accent4>
      <a:accent5>
        <a:srgbClr val="C9DD03"/>
      </a:accent5>
      <a:accent6>
        <a:srgbClr val="A1AC05"/>
      </a:accent6>
      <a:hlink>
        <a:srgbClr val="00A3E0"/>
      </a:hlink>
      <a:folHlink>
        <a:srgbClr val="00A3E0"/>
      </a:folHlink>
    </a:clrScheme>
    <a:fontScheme name="Deutsche Bank 04.2024">
      <a:majorFont>
        <a:latin typeface="Deutsche Bank Text"/>
        <a:ea typeface="MS PGothic"/>
        <a:cs typeface=""/>
      </a:majorFont>
      <a:minorFont>
        <a:latin typeface="Deutsche Bank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6350">
          <a:noFill/>
          <a:miter lim="800000"/>
          <a:headEnd/>
          <a:tailEnd/>
        </a:ln>
      </a:spPr>
      <a:bodyPr lIns="100913" tIns="50457" rIns="100913" bIns="50457" rtlCol="0" anchor="ctr">
        <a:noAutofit/>
      </a:bodyPr>
      <a:lstStyle>
        <a:defPPr algn="ctr" defTabSz="963613" eaLnBrk="0" hangingPunct="0">
          <a:tabLst>
            <a:tab pos="1257300" algn="l"/>
          </a:tabLst>
          <a:defRPr dirty="0" err="1" smtClean="0">
            <a:solidFill>
              <a:srgbClr val="FFFFFF"/>
            </a:solidFill>
            <a:latin typeface="+mn-lt"/>
          </a:defRPr>
        </a:defPPr>
      </a:lstStyle>
    </a:spDef>
    <a:lnDef>
      <a:spPr bwMode="auto">
        <a:noFill/>
        <a:ln w="12700">
          <a:solidFill>
            <a:schemeClr val="tx1"/>
          </a:solidFill>
          <a:round/>
          <a:headEnd/>
          <a:tailEnd/>
        </a:ln>
      </a:spPr>
      <a:bodyPr/>
      <a:lstStyle/>
    </a:lnDef>
    <a:txDef>
      <a:spPr bwMode="ltGray">
        <a:noFill/>
        <a:ln w="6350">
          <a:noFill/>
          <a:miter lim="800000"/>
          <a:headEnd/>
          <a:tailEnd/>
        </a:ln>
      </a:spPr>
      <a:bodyPr wrap="square" lIns="100913" tIns="50457" rIns="100913" bIns="50457" rtlCol="0" anchor="t" anchorCtr="0">
        <a:spAutoFit/>
      </a:bodyPr>
      <a:lstStyle>
        <a:defPPr eaLnBrk="0" hangingPunct="0">
          <a:defRPr dirty="0" err="1" smtClean="0">
            <a:latin typeface="+mn-lt"/>
          </a:defRPr>
        </a:defPPr>
      </a:lstStyle>
    </a:txDef>
  </a:objectDefaults>
  <a:extraClrSchemeLst/>
  <a:custClrLst>
    <a:custClr name="Deep Blue">
      <a:srgbClr val="1E2A78"/>
    </a:custClr>
    <a:custClr name="Dark Blue">
      <a:srgbClr val="16184E"/>
    </a:custClr>
    <a:custClr name="Bright Blue 100">
      <a:srgbClr val="00A3E0"/>
    </a:custClr>
    <a:custClr name="Vibrant Cyan">
      <a:srgbClr val="00D1FF"/>
    </a:custClr>
    <a:custClr name="Light Blue">
      <a:srgbClr val="ADEBFF"/>
    </a:custClr>
    <a:custClr name="Bright Blue 20">
      <a:srgbClr val="CCEDF9"/>
    </a:custClr>
    <a:custClr name="Bright Blue 10">
      <a:srgbClr val="E1F5FA"/>
    </a:custClr>
    <a:custClr name="Grey">
      <a:srgbClr val="EDF1F7"/>
    </a:custClr>
    <a:custClr name="White">
      <a:srgbClr val="FFFFFF"/>
    </a:custClr>
    <a:custClr name="White">
      <a:srgbClr val="FFFFFF"/>
    </a:custClr>
    <a:custClr name="Turquoise">
      <a:srgbClr val="3BB8B8"/>
    </a:custClr>
    <a:custClr name="Petrol">
      <a:srgbClr val="24778D"/>
    </a:custClr>
    <a:custClr name="Summer Green">
      <a:srgbClr val="25A62D"/>
    </a:custClr>
    <a:custClr name="Spring Green">
      <a:srgbClr val="C9DD03"/>
    </a:custClr>
    <a:custClr name="Autumn Green">
      <a:srgbClr val="A1AC05"/>
    </a:custClr>
    <a:custClr name="Yellow">
      <a:srgbClr val="FFE600"/>
    </a:custClr>
    <a:custClr name="Orange">
      <a:srgbClr val="F28011"/>
    </a:custClr>
    <a:custClr name="Red">
      <a:srgbClr val="E7001D"/>
    </a:custClr>
    <a:custClr name="Night Violet">
      <a:srgbClr val="452061"/>
    </a:custClr>
  </a:custClrLst>
  <a:extLst>
    <a:ext uri="{05A4C25C-085E-4340-85A3-A5531E510DB2}">
      <thm15:themeFamily xmlns:thm15="http://schemas.microsoft.com/office/thememl/2012/main" name="DB-ppt-master-4-3-en-2024-0508.potx" id="{56FC950F-17A0-42ED-BDC3-9ED249BED13E}" vid="{03834664-6782-4666-862B-88381C97A3B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DB-ppt-master-4-3-en-2024-0508</Template>
  <TotalTime>1036</TotalTime>
  <Words>4584</Words>
  <Application>Microsoft Office PowerPoint</Application>
  <PresentationFormat>Custom</PresentationFormat>
  <Paragraphs>677</Paragraphs>
  <Slides>68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68</vt:i4>
      </vt:variant>
    </vt:vector>
  </HeadingPairs>
  <TitlesOfParts>
    <vt:vector size="81" baseType="lpstr">
      <vt:lpstr>ＭＳ Ｐゴシック</vt:lpstr>
      <vt:lpstr>Deutsche Bank Display</vt:lpstr>
      <vt:lpstr>Times New Roman</vt:lpstr>
      <vt:lpstr>Consolas</vt:lpstr>
      <vt:lpstr>Courier New</vt:lpstr>
      <vt:lpstr>Deutsche Bank Text</vt:lpstr>
      <vt:lpstr>Lucida Console</vt:lpstr>
      <vt:lpstr>Arial</vt:lpstr>
      <vt:lpstr>Garamond</vt:lpstr>
      <vt:lpstr>Calibri</vt:lpstr>
      <vt:lpstr>Cascadia Code</vt:lpstr>
      <vt:lpstr>Deutsche Bank title master 2024 05</vt:lpstr>
      <vt:lpstr>Deutsche Bank content master 2024 05</vt:lpstr>
      <vt:lpstr>PowerPoint Presentation</vt:lpstr>
      <vt:lpstr>PowerPoint Presentation</vt:lpstr>
      <vt:lpstr>Collections Framework Diagram</vt:lpstr>
      <vt:lpstr>Collection Interface</vt:lpstr>
      <vt:lpstr>List Interface Context</vt:lpstr>
      <vt:lpstr>List Interface </vt:lpstr>
      <vt:lpstr>List Implementations</vt:lpstr>
      <vt:lpstr>ArrayList overview</vt:lpstr>
      <vt:lpstr>ArrayList Methods</vt:lpstr>
      <vt:lpstr>Set Interface Context</vt:lpstr>
      <vt:lpstr>Set Interface</vt:lpstr>
      <vt:lpstr>HashSet and TreeSet Context</vt:lpstr>
      <vt:lpstr>HashSet</vt:lpstr>
      <vt:lpstr>Map Interface Context</vt:lpstr>
      <vt:lpstr>Map Interface</vt:lpstr>
      <vt:lpstr>Map Methods</vt:lpstr>
      <vt:lpstr>Map Views</vt:lpstr>
      <vt:lpstr>PowerPoint Presentation</vt:lpstr>
      <vt:lpstr>Bulk Operations</vt:lpstr>
      <vt:lpstr>Utilities Context</vt:lpstr>
      <vt:lpstr>Utilities Context</vt:lpstr>
      <vt:lpstr>PowerPoint Presentation</vt:lpstr>
      <vt:lpstr>Collections.sort(ArrayList&lt;T&gt;) – how can it work?</vt:lpstr>
      <vt:lpstr>sort() does not sort user defined types (Java or C#)</vt:lpstr>
      <vt:lpstr>Implementing a generic interface  </vt:lpstr>
      <vt:lpstr>Java: Class must implement Comparable</vt:lpstr>
      <vt:lpstr>Comparator example</vt:lpstr>
      <vt:lpstr>Review</vt:lpstr>
      <vt:lpstr>PowerPoint Presentation</vt:lpstr>
      <vt:lpstr>LAMBDA </vt:lpstr>
      <vt:lpstr>In this example:</vt:lpstr>
      <vt:lpstr>PowerPoint Presentation</vt:lpstr>
      <vt:lpstr>PowerPoint Presentation</vt:lpstr>
      <vt:lpstr>JDBC Architecture </vt:lpstr>
      <vt:lpstr>JDBC Conceptual Components </vt:lpstr>
      <vt:lpstr>JDBC Basic Steps </vt:lpstr>
      <vt:lpstr>JDBC URLs </vt:lpstr>
      <vt:lpstr>Connection Creation</vt:lpstr>
      <vt:lpstr>Connection Creation</vt:lpstr>
      <vt:lpstr>Connection Closing</vt:lpstr>
      <vt:lpstr>Statement Types</vt:lpstr>
      <vt:lpstr>Statement Syntax</vt:lpstr>
      <vt:lpstr>Executing Queries Data Definition Language (DDL)</vt:lpstr>
      <vt:lpstr>Executing Queries Data Definition Language (DDL) EXAMPLE</vt:lpstr>
      <vt:lpstr>Executing Queries Data Manipulation Language (DML)</vt:lpstr>
      <vt:lpstr>ResultSet Definition</vt:lpstr>
      <vt:lpstr>Connecting to Oracle</vt:lpstr>
      <vt:lpstr>PowerPoint Presentation</vt:lpstr>
      <vt:lpstr>JUNIT ARCHITECTURE</vt:lpstr>
      <vt:lpstr>JUnit Platform</vt:lpstr>
      <vt:lpstr>JUNIT MAVEN DEPENDENCIES</vt:lpstr>
      <vt:lpstr>Junit Annotations </vt:lpstr>
      <vt:lpstr>JUnit Assertions</vt:lpstr>
      <vt:lpstr>JUnit5 Assumptions</vt:lpstr>
      <vt:lpstr>PowerPoint Presentation</vt:lpstr>
      <vt:lpstr>PowerPoint Presentation</vt:lpstr>
      <vt:lpstr>PowerPoint Presentation</vt:lpstr>
      <vt:lpstr>MOCKITO MAVEN DEPENDENCIES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Cynthia Majhi</dc:creator>
  <cp:keywords/>
  <dc:description/>
  <cp:lastModifiedBy>Suryakant Surve</cp:lastModifiedBy>
  <cp:revision>56</cp:revision>
  <dcterms:created xsi:type="dcterms:W3CDTF">2024-06-27T07:03:29Z</dcterms:created>
  <dcterms:modified xsi:type="dcterms:W3CDTF">2025-07-15T07:17:59Z</dcterms:modified>
  <cp:category/>
</cp:coreProperties>
</file>